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handoutMasterIdLst>
    <p:handoutMasterId r:id="rId34"/>
  </p:handoutMasterIdLst>
  <p:sldIdLst>
    <p:sldId id="277" r:id="rId2"/>
    <p:sldId id="257" r:id="rId3"/>
    <p:sldId id="292" r:id="rId4"/>
    <p:sldId id="375" r:id="rId5"/>
    <p:sldId id="424" r:id="rId6"/>
    <p:sldId id="446" r:id="rId7"/>
    <p:sldId id="378" r:id="rId8"/>
    <p:sldId id="434" r:id="rId9"/>
    <p:sldId id="436" r:id="rId10"/>
    <p:sldId id="437" r:id="rId11"/>
    <p:sldId id="435" r:id="rId12"/>
    <p:sldId id="461" r:id="rId13"/>
    <p:sldId id="441" r:id="rId14"/>
    <p:sldId id="442" r:id="rId15"/>
    <p:sldId id="443" r:id="rId16"/>
    <p:sldId id="444" r:id="rId17"/>
    <p:sldId id="445" r:id="rId18"/>
    <p:sldId id="382" r:id="rId19"/>
    <p:sldId id="431" r:id="rId20"/>
    <p:sldId id="432" r:id="rId21"/>
    <p:sldId id="450" r:id="rId22"/>
    <p:sldId id="451" r:id="rId23"/>
    <p:sldId id="455" r:id="rId24"/>
    <p:sldId id="459" r:id="rId25"/>
    <p:sldId id="456" r:id="rId26"/>
    <p:sldId id="457" r:id="rId27"/>
    <p:sldId id="458" r:id="rId28"/>
    <p:sldId id="460" r:id="rId29"/>
    <p:sldId id="383" r:id="rId30"/>
    <p:sldId id="453" r:id="rId31"/>
    <p:sldId id="293" r:id="rId3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F2025"/>
    <a:srgbClr val="161B30"/>
    <a:srgbClr val="DFA87B"/>
    <a:srgbClr val="D39B71"/>
    <a:srgbClr val="A76E4D"/>
    <a:srgbClr val="FEF8EA"/>
    <a:srgbClr val="7972BD"/>
    <a:srgbClr val="B7ABC8"/>
    <a:srgbClr val="FCE9FF"/>
    <a:srgbClr val="2461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83" autoAdjust="0"/>
    <p:restoredTop sz="82870" autoAdjust="0"/>
  </p:normalViewPr>
  <p:slideViewPr>
    <p:cSldViewPr snapToGrid="0">
      <p:cViewPr varScale="1">
        <p:scale>
          <a:sx n="97" d="100"/>
          <a:sy n="97" d="100"/>
        </p:scale>
        <p:origin x="1264" y="19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8" d="100"/>
          <a:sy n="58" d="100"/>
        </p:scale>
        <p:origin x="3024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59230B0E-39ED-45EA-AD95-669D0616B39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A82B798-201A-4B14-B1F0-6A660C5C727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E2F5857-B39B-4284-A086-C6DE2719C94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E3EF34-7656-4396-AEBE-2B554E5E93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878219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A49F08-9100-4AF5-BC0A-FC6A093BE3CC}" type="datetimeFigureOut">
              <a:rPr lang="ko-KR" altLang="en-US" smtClean="0"/>
              <a:t>2023. 7. 6.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8FC7D2-309F-4B1D-AF63-DB3D4B5448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79335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33311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00327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Xem lại mô tả của hình này để trình bày cả phần prediction function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42301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Xem lại code phần này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48978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/>
              <a:t>Tổng hợp thông tin từ:</a:t>
            </a:r>
          </a:p>
          <a:p>
            <a:pPr marL="171450" indent="-171450">
              <a:buFontTx/>
              <a:buChar char="-"/>
            </a:pPr>
            <a:r>
              <a:rPr lang="en-US"/>
              <a:t>lấy thông tin self connection m(u&lt;-u)</a:t>
            </a:r>
          </a:p>
          <a:p>
            <a:pPr marL="171450" indent="-171450">
              <a:buFontTx/>
              <a:buChar char="-"/>
            </a:pPr>
            <a:r>
              <a:rPr lang="en-US"/>
              <a:t>Lấy thông tin từ các nút kề</a:t>
            </a:r>
          </a:p>
          <a:p>
            <a:pPr marL="171450" indent="-171450">
              <a:buFontTx/>
              <a:buChar char="-"/>
            </a:pPr>
            <a:r>
              <a:rPr lang="en-US"/>
              <a:t>LeakyReLU: truyền đi cả giá trị âm ít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12509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Vì sao ma trận kề A lại biểu diễn thế này?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55643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Concat vì đơn giản, có thể thay concat bằng trung bình trọng số, max pooling, LSTM…</a:t>
            </a:r>
          </a:p>
          <a:p>
            <a:r>
              <a:rPr lang="en-US"/>
              <a:t>Tính y mũ có thể thay hàm tích vô hướng bằng hàm phức tạp hơn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55237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Concat vì đơn giản, có thể thay concat bằng trung bình trọng số, max pooling, LSTM…</a:t>
            </a:r>
          </a:p>
          <a:p>
            <a:r>
              <a:rPr lang="en-US"/>
              <a:t>Tính y mũ có thể thay hàm tích vô hướng bằng hàm phức tạp hơn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5203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Concat vì đơn giản, có thể thay concat bằng trung bình trọng số, max pooling, LSTM…</a:t>
            </a:r>
          </a:p>
          <a:p>
            <a:r>
              <a:rPr lang="en-US"/>
              <a:t>Tính y mũ có thể thay hàm tích vô hướng bằng hàm phức tạp hơn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30548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82828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PTM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그림 개체 틀 4">
            <a:extLst>
              <a:ext uri="{FF2B5EF4-FFF2-40B4-BE49-F238E27FC236}">
                <a16:creationId xmlns:a16="http://schemas.microsoft.com/office/drawing/2014/main" id="{E9926E96-A0FC-4624-9F1E-66835BA093E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96906" y="635000"/>
            <a:ext cx="10998190" cy="3548717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vert="horz" wrap="square" tIns="828000" bIns="252000" anchor="b" anchorCtr="1"/>
          <a:lstStyle>
            <a:lvl1pPr marL="0" indent="0">
              <a:buNone/>
              <a:defRPr sz="1600" b="1"/>
            </a:lvl1pPr>
          </a:lstStyle>
          <a:p>
            <a:r>
              <a:rPr lang="en-US" altLang="ko-KR" dirty="0"/>
              <a:t>Right Click &gt; Click to Send</a:t>
            </a:r>
            <a:r>
              <a:rPr lang="ko-KR" altLang="en-US" dirty="0"/>
              <a:t> </a:t>
            </a:r>
            <a:r>
              <a:rPr lang="en-US" altLang="ko-KR" dirty="0"/>
              <a:t>to</a:t>
            </a:r>
            <a:r>
              <a:rPr lang="ko-KR" altLang="en-US" dirty="0"/>
              <a:t> </a:t>
            </a:r>
            <a:r>
              <a:rPr lang="en-US" altLang="ko-KR" dirty="0"/>
              <a:t>Back</a:t>
            </a:r>
            <a:r>
              <a:rPr lang="ko-KR" altLang="en-US" dirty="0"/>
              <a:t> </a:t>
            </a:r>
            <a:r>
              <a:rPr lang="en-US" altLang="ko-KR" dirty="0"/>
              <a:t>&gt;</a:t>
            </a:r>
            <a:r>
              <a:rPr lang="ko-KR" altLang="en-US" dirty="0"/>
              <a:t> </a:t>
            </a:r>
            <a:r>
              <a:rPr lang="en-US" altLang="ko-KR" dirty="0"/>
              <a:t>Click icon to add picture &gt; Right Click &gt; Click to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494878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그림 개체 틀 4">
            <a:extLst>
              <a:ext uri="{FF2B5EF4-FFF2-40B4-BE49-F238E27FC236}">
                <a16:creationId xmlns:a16="http://schemas.microsoft.com/office/drawing/2014/main" id="{80F53BA9-FD4B-48F2-A6C7-6AF370121A1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342900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1296000" anchor="ctr" anchorCtr="1"/>
          <a:lstStyle>
            <a:lvl1pPr marL="0" indent="0">
              <a:buNone/>
              <a:defRPr sz="1400" b="1"/>
            </a:lvl1pPr>
          </a:lstStyle>
          <a:p>
            <a:r>
              <a:rPr lang="en-US" altLang="ko-KR" dirty="0"/>
              <a:t>Right Click &gt; Click to Send</a:t>
            </a:r>
            <a:r>
              <a:rPr lang="ko-KR" altLang="en-US" dirty="0"/>
              <a:t> </a:t>
            </a:r>
            <a:r>
              <a:rPr lang="en-US" altLang="ko-KR" dirty="0"/>
              <a:t>to</a:t>
            </a:r>
            <a:r>
              <a:rPr lang="ko-KR" altLang="en-US" dirty="0"/>
              <a:t> </a:t>
            </a:r>
            <a:r>
              <a:rPr lang="en-US" altLang="ko-KR" dirty="0"/>
              <a:t>Back</a:t>
            </a:r>
            <a:r>
              <a:rPr lang="ko-KR" altLang="en-US" dirty="0"/>
              <a:t> </a:t>
            </a:r>
            <a:r>
              <a:rPr lang="en-US" altLang="ko-KR" dirty="0"/>
              <a:t>&gt;</a:t>
            </a:r>
            <a:r>
              <a:rPr lang="ko-KR" altLang="en-US" dirty="0"/>
              <a:t> </a:t>
            </a:r>
            <a:r>
              <a:rPr lang="en-US" altLang="ko-KR" dirty="0"/>
              <a:t>Click icon to add picture &gt; Right Click &gt; Click to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874615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그림 개체 틀 11">
            <a:extLst>
              <a:ext uri="{FF2B5EF4-FFF2-40B4-BE49-F238E27FC236}">
                <a16:creationId xmlns:a16="http://schemas.microsoft.com/office/drawing/2014/main" id="{61CA6EE1-28C3-4D8C-A6F6-3084C0E517E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856989" y="1218254"/>
            <a:ext cx="2179320" cy="4714876"/>
          </a:xfrm>
          <a:prstGeom prst="roundRect">
            <a:avLst>
              <a:gd name="adj" fmla="val 7322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anchor="b" anchorCtr="1"/>
          <a:lstStyle>
            <a:lvl1pPr marL="228600" marR="0" indent="-22860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6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6" name="그림 개체 틀 11">
            <a:extLst>
              <a:ext uri="{FF2B5EF4-FFF2-40B4-BE49-F238E27FC236}">
                <a16:creationId xmlns:a16="http://schemas.microsoft.com/office/drawing/2014/main" id="{7F3DF62E-0183-4C27-8639-4BE9EF79C57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9014458" y="1218254"/>
            <a:ext cx="2179320" cy="4714876"/>
          </a:xfrm>
          <a:prstGeom prst="roundRect">
            <a:avLst>
              <a:gd name="adj" fmla="val 7322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anchor="b" anchorCtr="1"/>
          <a:lstStyle>
            <a:lvl1pPr marL="228600" marR="0" indent="-22860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6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646319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1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그림 개체 틀 5">
            <a:extLst>
              <a:ext uri="{FF2B5EF4-FFF2-40B4-BE49-F238E27FC236}">
                <a16:creationId xmlns:a16="http://schemas.microsoft.com/office/drawing/2014/main" id="{A4BEF9B5-4920-496F-93E3-DE1C121B726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252017" y="910115"/>
            <a:ext cx="3825240" cy="5114925"/>
          </a:xfrm>
          <a:prstGeom prst="roundRect">
            <a:avLst>
              <a:gd name="adj" fmla="val 1926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0" marR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068697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8">
            <a:extLst>
              <a:ext uri="{FF2B5EF4-FFF2-40B4-BE49-F238E27FC236}">
                <a16:creationId xmlns:a16="http://schemas.microsoft.com/office/drawing/2014/main" id="{0A829D77-9C0E-47B5-81DD-CFF917D4F42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119428" y="1138220"/>
            <a:ext cx="6273800" cy="378460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634412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711658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PTMON 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872780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4">
            <a:extLst>
              <a:ext uri="{FF2B5EF4-FFF2-40B4-BE49-F238E27FC236}">
                <a16:creationId xmlns:a16="http://schemas.microsoft.com/office/drawing/2014/main" id="{4AA76392-4193-4260-9B5D-1E0CA21F5D7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vert="horz" wrap="square" tIns="828000" bIns="252000" anchor="b" anchorCtr="1"/>
          <a:lstStyle>
            <a:lvl1pPr marL="0" indent="0">
              <a:buNone/>
              <a:defRPr sz="1600" b="1"/>
            </a:lvl1pPr>
          </a:lstStyle>
          <a:p>
            <a:r>
              <a:rPr lang="en-US" altLang="ko-KR" dirty="0"/>
              <a:t>Right Click &gt; Click to Send</a:t>
            </a:r>
            <a:r>
              <a:rPr lang="ko-KR" altLang="en-US" dirty="0"/>
              <a:t> </a:t>
            </a:r>
            <a:r>
              <a:rPr lang="en-US" altLang="ko-KR" dirty="0"/>
              <a:t>to</a:t>
            </a:r>
            <a:r>
              <a:rPr lang="ko-KR" altLang="en-US" dirty="0"/>
              <a:t> </a:t>
            </a:r>
            <a:r>
              <a:rPr lang="en-US" altLang="ko-KR" dirty="0"/>
              <a:t>Back</a:t>
            </a:r>
            <a:r>
              <a:rPr lang="ko-KR" altLang="en-US" dirty="0"/>
              <a:t> </a:t>
            </a:r>
            <a:r>
              <a:rPr lang="en-US" altLang="ko-KR" dirty="0"/>
              <a:t>&gt; Right Click &gt; Click to Bring to Front &gt;</a:t>
            </a:r>
            <a:r>
              <a:rPr lang="ko-KR" altLang="en-US" dirty="0"/>
              <a:t> </a:t>
            </a:r>
            <a:r>
              <a:rPr lang="en-US" altLang="ko-KR" dirty="0"/>
              <a:t>Click icon to add picture &gt; Right Click &gt; Click to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560290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그림 개체 틀 4">
            <a:extLst>
              <a:ext uri="{FF2B5EF4-FFF2-40B4-BE49-F238E27FC236}">
                <a16:creationId xmlns:a16="http://schemas.microsoft.com/office/drawing/2014/main" id="{54F6211E-270C-436D-AE6B-9E5CFF487D0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096000" y="0"/>
            <a:ext cx="6096000" cy="685800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vert="horz" wrap="square" tIns="828000" bIns="252000" anchor="b" anchorCtr="1"/>
          <a:lstStyle>
            <a:lvl1pPr marL="0" indent="0">
              <a:buNone/>
              <a:defRPr sz="1600" b="1"/>
            </a:lvl1pPr>
          </a:lstStyle>
          <a:p>
            <a:r>
              <a:rPr lang="en-US" altLang="ko-KR" dirty="0"/>
              <a:t>Right Click &gt; Click to Send</a:t>
            </a:r>
            <a:r>
              <a:rPr lang="ko-KR" altLang="en-US" dirty="0"/>
              <a:t> </a:t>
            </a:r>
            <a:r>
              <a:rPr lang="en-US" altLang="ko-KR" dirty="0"/>
              <a:t>to</a:t>
            </a:r>
            <a:r>
              <a:rPr lang="ko-KR" altLang="en-US" dirty="0"/>
              <a:t> </a:t>
            </a:r>
            <a:r>
              <a:rPr lang="en-US" altLang="ko-KR" dirty="0"/>
              <a:t>Back</a:t>
            </a:r>
            <a:r>
              <a:rPr lang="ko-KR" altLang="en-US" dirty="0"/>
              <a:t> </a:t>
            </a:r>
            <a:r>
              <a:rPr lang="en-US" altLang="ko-KR" dirty="0"/>
              <a:t>&gt;</a:t>
            </a:r>
            <a:r>
              <a:rPr lang="ko-KR" altLang="en-US" dirty="0"/>
              <a:t> </a:t>
            </a:r>
            <a:r>
              <a:rPr lang="en-US" altLang="ko-KR" dirty="0"/>
              <a:t>Click icon to add picture &gt; Right Click &gt; Click to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250868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그림 개체 틀 4">
            <a:extLst>
              <a:ext uri="{FF2B5EF4-FFF2-40B4-BE49-F238E27FC236}">
                <a16:creationId xmlns:a16="http://schemas.microsoft.com/office/drawing/2014/main" id="{05106D18-49B6-49AF-BAD7-8CA2C044C03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4419600" cy="685800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vert="horz" wrap="square" tIns="828000" bIns="252000" anchor="b" anchorCtr="1"/>
          <a:lstStyle>
            <a:lvl1pPr marL="0" indent="0">
              <a:buNone/>
              <a:defRPr sz="1600" b="1"/>
            </a:lvl1pPr>
          </a:lstStyle>
          <a:p>
            <a:r>
              <a:rPr lang="en-US" altLang="ko-KR" dirty="0"/>
              <a:t>Right Click &gt; Click to Send</a:t>
            </a:r>
            <a:r>
              <a:rPr lang="ko-KR" altLang="en-US" dirty="0"/>
              <a:t> </a:t>
            </a:r>
            <a:r>
              <a:rPr lang="en-US" altLang="ko-KR" dirty="0"/>
              <a:t>to</a:t>
            </a:r>
            <a:r>
              <a:rPr lang="ko-KR" altLang="en-US" dirty="0"/>
              <a:t> </a:t>
            </a:r>
            <a:r>
              <a:rPr lang="en-US" altLang="ko-KR" dirty="0"/>
              <a:t>Back</a:t>
            </a:r>
            <a:r>
              <a:rPr lang="ko-KR" altLang="en-US" dirty="0"/>
              <a:t> </a:t>
            </a:r>
            <a:r>
              <a:rPr lang="en-US" altLang="ko-KR" dirty="0"/>
              <a:t>&gt;</a:t>
            </a:r>
            <a:r>
              <a:rPr lang="ko-KR" altLang="en-US" dirty="0"/>
              <a:t> </a:t>
            </a:r>
            <a:r>
              <a:rPr lang="en-US" altLang="ko-KR" dirty="0"/>
              <a:t>Click icon to add picture &gt; Right Click &gt; Click to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66715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그림 개체 틀 4">
            <a:extLst>
              <a:ext uri="{FF2B5EF4-FFF2-40B4-BE49-F238E27FC236}">
                <a16:creationId xmlns:a16="http://schemas.microsoft.com/office/drawing/2014/main" id="{565250E8-2C5E-427F-83AC-E5E36872644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332600" y="4158000"/>
            <a:ext cx="2700000" cy="270000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400" b="1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7" name="그림 개체 틀 4">
            <a:extLst>
              <a:ext uri="{FF2B5EF4-FFF2-40B4-BE49-F238E27FC236}">
                <a16:creationId xmlns:a16="http://schemas.microsoft.com/office/drawing/2014/main" id="{91F01171-120A-406D-839E-DEA62DC3788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152000" y="4158000"/>
            <a:ext cx="5040000" cy="270000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400" b="1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089535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그림 개체 틀 4">
            <a:extLst>
              <a:ext uri="{FF2B5EF4-FFF2-40B4-BE49-F238E27FC236}">
                <a16:creationId xmlns:a16="http://schemas.microsoft.com/office/drawing/2014/main" id="{B1C9387D-ACCF-4320-8250-0874F30C111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3808800"/>
            <a:ext cx="3049200" cy="304920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1296000" anchor="ctr" anchorCtr="1"/>
          <a:lstStyle>
            <a:lvl1pPr marL="0" indent="0">
              <a:buNone/>
              <a:defRPr sz="1400" b="1"/>
            </a:lvl1pPr>
          </a:lstStyle>
          <a:p>
            <a:r>
              <a:rPr lang="en-US" altLang="ko-KR" dirty="0"/>
              <a:t>Right Click &gt; Click to Send</a:t>
            </a:r>
            <a:r>
              <a:rPr lang="ko-KR" altLang="en-US" dirty="0"/>
              <a:t> </a:t>
            </a:r>
            <a:r>
              <a:rPr lang="en-US" altLang="ko-KR" dirty="0"/>
              <a:t>to</a:t>
            </a:r>
            <a:r>
              <a:rPr lang="ko-KR" altLang="en-US" dirty="0"/>
              <a:t> </a:t>
            </a:r>
            <a:r>
              <a:rPr lang="en-US" altLang="ko-KR" dirty="0"/>
              <a:t>Back</a:t>
            </a:r>
            <a:r>
              <a:rPr lang="ko-KR" altLang="en-US" dirty="0"/>
              <a:t> </a:t>
            </a:r>
            <a:r>
              <a:rPr lang="en-US" altLang="ko-KR" dirty="0"/>
              <a:t>&gt;</a:t>
            </a:r>
            <a:r>
              <a:rPr lang="ko-KR" altLang="en-US" dirty="0"/>
              <a:t> </a:t>
            </a:r>
            <a:r>
              <a:rPr lang="en-US" altLang="ko-KR" dirty="0"/>
              <a:t>Click icon to add picture &gt; Right Click &gt; Click to Send to Back</a:t>
            </a:r>
            <a:endParaRPr lang="ko-KR" altLang="en-US" dirty="0"/>
          </a:p>
        </p:txBody>
      </p:sp>
      <p:sp>
        <p:nvSpPr>
          <p:cNvPr id="10" name="그림 개체 틀 4">
            <a:extLst>
              <a:ext uri="{FF2B5EF4-FFF2-40B4-BE49-F238E27FC236}">
                <a16:creationId xmlns:a16="http://schemas.microsoft.com/office/drawing/2014/main" id="{1101F76B-AE90-42E5-A04F-9C15F93E33A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049200" y="3808800"/>
            <a:ext cx="3049200" cy="304920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1296000" anchor="ctr" anchorCtr="1"/>
          <a:lstStyle>
            <a:lvl1pPr marL="0" indent="0">
              <a:buNone/>
              <a:defRPr sz="1400" b="1"/>
            </a:lvl1pPr>
          </a:lstStyle>
          <a:p>
            <a:r>
              <a:rPr lang="en-US" altLang="ko-KR" dirty="0"/>
              <a:t>Right Click &gt; Click to Send</a:t>
            </a:r>
            <a:r>
              <a:rPr lang="ko-KR" altLang="en-US" dirty="0"/>
              <a:t> </a:t>
            </a:r>
            <a:r>
              <a:rPr lang="en-US" altLang="ko-KR" dirty="0"/>
              <a:t>to</a:t>
            </a:r>
            <a:r>
              <a:rPr lang="ko-KR" altLang="en-US" dirty="0"/>
              <a:t> </a:t>
            </a:r>
            <a:r>
              <a:rPr lang="en-US" altLang="ko-KR" dirty="0"/>
              <a:t>Back</a:t>
            </a:r>
            <a:r>
              <a:rPr lang="ko-KR" altLang="en-US" dirty="0"/>
              <a:t> </a:t>
            </a:r>
            <a:r>
              <a:rPr lang="en-US" altLang="ko-KR" dirty="0"/>
              <a:t>&gt;</a:t>
            </a:r>
            <a:r>
              <a:rPr lang="ko-KR" altLang="en-US" dirty="0"/>
              <a:t> </a:t>
            </a:r>
            <a:r>
              <a:rPr lang="en-US" altLang="ko-KR" dirty="0"/>
              <a:t>Click icon to add picture &gt; Right Click &gt; Click to Send to Back</a:t>
            </a:r>
            <a:endParaRPr lang="ko-KR" altLang="en-US" dirty="0"/>
          </a:p>
        </p:txBody>
      </p:sp>
      <p:sp>
        <p:nvSpPr>
          <p:cNvPr id="11" name="그림 개체 틀 4">
            <a:extLst>
              <a:ext uri="{FF2B5EF4-FFF2-40B4-BE49-F238E27FC236}">
                <a16:creationId xmlns:a16="http://schemas.microsoft.com/office/drawing/2014/main" id="{12915428-E119-4525-9056-488DFBF7F2C4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098400" y="3808800"/>
            <a:ext cx="3049200" cy="304920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1296000" anchor="ctr" anchorCtr="1"/>
          <a:lstStyle>
            <a:lvl1pPr marL="0" indent="0">
              <a:buNone/>
              <a:defRPr sz="1400" b="1"/>
            </a:lvl1pPr>
          </a:lstStyle>
          <a:p>
            <a:r>
              <a:rPr lang="en-US" altLang="ko-KR" dirty="0"/>
              <a:t>Right Click &gt; Click to Send</a:t>
            </a:r>
            <a:r>
              <a:rPr lang="ko-KR" altLang="en-US" dirty="0"/>
              <a:t> </a:t>
            </a:r>
            <a:r>
              <a:rPr lang="en-US" altLang="ko-KR" dirty="0"/>
              <a:t>to</a:t>
            </a:r>
            <a:r>
              <a:rPr lang="ko-KR" altLang="en-US" dirty="0"/>
              <a:t> </a:t>
            </a:r>
            <a:r>
              <a:rPr lang="en-US" altLang="ko-KR" dirty="0"/>
              <a:t>Back</a:t>
            </a:r>
            <a:r>
              <a:rPr lang="ko-KR" altLang="en-US" dirty="0"/>
              <a:t> </a:t>
            </a:r>
            <a:r>
              <a:rPr lang="en-US" altLang="ko-KR" dirty="0"/>
              <a:t>&gt;</a:t>
            </a:r>
            <a:r>
              <a:rPr lang="ko-KR" altLang="en-US" dirty="0"/>
              <a:t> </a:t>
            </a:r>
            <a:r>
              <a:rPr lang="en-US" altLang="ko-KR" dirty="0"/>
              <a:t>Click icon to add picture &gt; Right Click &gt; Click to Send to Back</a:t>
            </a:r>
            <a:endParaRPr lang="ko-KR" altLang="en-US" dirty="0"/>
          </a:p>
        </p:txBody>
      </p:sp>
      <p:sp>
        <p:nvSpPr>
          <p:cNvPr id="12" name="그림 개체 틀 4">
            <a:extLst>
              <a:ext uri="{FF2B5EF4-FFF2-40B4-BE49-F238E27FC236}">
                <a16:creationId xmlns:a16="http://schemas.microsoft.com/office/drawing/2014/main" id="{94D78C5B-7290-4573-B08E-1F6DD07A8FA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147600" y="3808800"/>
            <a:ext cx="3049200" cy="304920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1296000" anchor="ctr" anchorCtr="1"/>
          <a:lstStyle>
            <a:lvl1pPr marL="0" indent="0">
              <a:buNone/>
              <a:defRPr sz="1400" b="1"/>
            </a:lvl1pPr>
          </a:lstStyle>
          <a:p>
            <a:r>
              <a:rPr lang="en-US" altLang="ko-KR" dirty="0"/>
              <a:t>Right Click &gt; Click to Send</a:t>
            </a:r>
            <a:r>
              <a:rPr lang="ko-KR" altLang="en-US" dirty="0"/>
              <a:t> </a:t>
            </a:r>
            <a:r>
              <a:rPr lang="en-US" altLang="ko-KR" dirty="0"/>
              <a:t>to</a:t>
            </a:r>
            <a:r>
              <a:rPr lang="ko-KR" altLang="en-US" dirty="0"/>
              <a:t> </a:t>
            </a:r>
            <a:r>
              <a:rPr lang="en-US" altLang="ko-KR" dirty="0"/>
              <a:t>Back</a:t>
            </a:r>
            <a:r>
              <a:rPr lang="ko-KR" altLang="en-US" dirty="0"/>
              <a:t> </a:t>
            </a:r>
            <a:r>
              <a:rPr lang="en-US" altLang="ko-KR" dirty="0"/>
              <a:t>&gt;</a:t>
            </a:r>
            <a:r>
              <a:rPr lang="ko-KR" altLang="en-US" dirty="0"/>
              <a:t> </a:t>
            </a:r>
            <a:r>
              <a:rPr lang="en-US" altLang="ko-KR" dirty="0"/>
              <a:t>Click icon to add picture &gt; Right Click &gt; Click to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67793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4">
            <a:extLst>
              <a:ext uri="{FF2B5EF4-FFF2-40B4-BE49-F238E27FC236}">
                <a16:creationId xmlns:a16="http://schemas.microsoft.com/office/drawing/2014/main" id="{E30C5FA1-60AB-4AF7-B5FA-20913F9D4804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049200" y="3429000"/>
            <a:ext cx="3049200" cy="342900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400" b="1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8" name="그림 개체 틀 4">
            <a:extLst>
              <a:ext uri="{FF2B5EF4-FFF2-40B4-BE49-F238E27FC236}">
                <a16:creationId xmlns:a16="http://schemas.microsoft.com/office/drawing/2014/main" id="{F3C251F4-1CF7-4694-9E9D-CF49294C0B4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147600" y="3429000"/>
            <a:ext cx="3049200" cy="342900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1296000" anchor="ctr" anchorCtr="1"/>
          <a:lstStyle>
            <a:lvl1pPr marL="0" indent="0">
              <a:buNone/>
              <a:defRPr sz="1400" b="1"/>
            </a:lvl1pPr>
          </a:lstStyle>
          <a:p>
            <a:r>
              <a:rPr lang="en-US" altLang="ko-KR" dirty="0"/>
              <a:t>Right Click &gt; Click to Send</a:t>
            </a:r>
            <a:r>
              <a:rPr lang="ko-KR" altLang="en-US" dirty="0"/>
              <a:t> </a:t>
            </a:r>
            <a:r>
              <a:rPr lang="en-US" altLang="ko-KR" dirty="0"/>
              <a:t>to</a:t>
            </a:r>
            <a:r>
              <a:rPr lang="ko-KR" altLang="en-US" dirty="0"/>
              <a:t> </a:t>
            </a:r>
            <a:r>
              <a:rPr lang="en-US" altLang="ko-KR" dirty="0"/>
              <a:t>Back</a:t>
            </a:r>
            <a:r>
              <a:rPr lang="ko-KR" altLang="en-US" dirty="0"/>
              <a:t> </a:t>
            </a:r>
            <a:r>
              <a:rPr lang="en-US" altLang="ko-KR" dirty="0"/>
              <a:t>&gt;</a:t>
            </a:r>
            <a:r>
              <a:rPr lang="ko-KR" altLang="en-US" dirty="0"/>
              <a:t> </a:t>
            </a:r>
            <a:r>
              <a:rPr lang="en-US" altLang="ko-KR" dirty="0"/>
              <a:t>Click icon to add picture &gt; Right Click &gt; Click to Send to Back</a:t>
            </a:r>
            <a:endParaRPr lang="ko-KR" altLang="en-US" dirty="0"/>
          </a:p>
        </p:txBody>
      </p:sp>
      <p:sp>
        <p:nvSpPr>
          <p:cNvPr id="9" name="그림 개체 틀 4">
            <a:extLst>
              <a:ext uri="{FF2B5EF4-FFF2-40B4-BE49-F238E27FC236}">
                <a16:creationId xmlns:a16="http://schemas.microsoft.com/office/drawing/2014/main" id="{DA0F7FC4-9D6A-477C-93D8-D18AB7F6914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3049200" cy="685800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400" b="1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10" name="그림 개체 틀 4">
            <a:extLst>
              <a:ext uri="{FF2B5EF4-FFF2-40B4-BE49-F238E27FC236}">
                <a16:creationId xmlns:a16="http://schemas.microsoft.com/office/drawing/2014/main" id="{35FCDF76-7EE8-433F-957C-B3E83CA49433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049200" y="0"/>
            <a:ext cx="3049200" cy="342900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400" b="1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11" name="그림 개체 틀 4">
            <a:extLst>
              <a:ext uri="{FF2B5EF4-FFF2-40B4-BE49-F238E27FC236}">
                <a16:creationId xmlns:a16="http://schemas.microsoft.com/office/drawing/2014/main" id="{D7E9AE89-A46A-42C2-BF0B-0C85F31DC796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098400" y="0"/>
            <a:ext cx="3049200" cy="685800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1296000" anchor="ctr" anchorCtr="1"/>
          <a:lstStyle>
            <a:lvl1pPr marL="0" indent="0">
              <a:buNone/>
              <a:defRPr sz="1400" b="1"/>
            </a:lvl1pPr>
          </a:lstStyle>
          <a:p>
            <a:r>
              <a:rPr lang="en-US" altLang="ko-KR" dirty="0"/>
              <a:t>Right Click &gt; Click to Send</a:t>
            </a:r>
            <a:r>
              <a:rPr lang="ko-KR" altLang="en-US" dirty="0"/>
              <a:t> </a:t>
            </a:r>
            <a:r>
              <a:rPr lang="en-US" altLang="ko-KR" dirty="0"/>
              <a:t>to</a:t>
            </a:r>
            <a:r>
              <a:rPr lang="ko-KR" altLang="en-US" dirty="0"/>
              <a:t> </a:t>
            </a:r>
            <a:r>
              <a:rPr lang="en-US" altLang="ko-KR" dirty="0"/>
              <a:t>Back</a:t>
            </a:r>
            <a:r>
              <a:rPr lang="ko-KR" altLang="en-US" dirty="0"/>
              <a:t> </a:t>
            </a:r>
            <a:r>
              <a:rPr lang="en-US" altLang="ko-KR" dirty="0"/>
              <a:t>&gt;</a:t>
            </a:r>
            <a:r>
              <a:rPr lang="ko-KR" altLang="en-US" dirty="0"/>
              <a:t> </a:t>
            </a:r>
            <a:r>
              <a:rPr lang="en-US" altLang="ko-KR" dirty="0"/>
              <a:t>Click icon to add picture &gt; Right Click &gt; Click to Send to Back</a:t>
            </a:r>
            <a:endParaRPr lang="ko-KR" altLang="en-US" dirty="0"/>
          </a:p>
        </p:txBody>
      </p:sp>
      <p:sp>
        <p:nvSpPr>
          <p:cNvPr id="12" name="그림 개체 틀 4">
            <a:extLst>
              <a:ext uri="{FF2B5EF4-FFF2-40B4-BE49-F238E27FC236}">
                <a16:creationId xmlns:a16="http://schemas.microsoft.com/office/drawing/2014/main" id="{8EE4E80A-C141-4C5D-A415-A196024CB601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147600" y="0"/>
            <a:ext cx="3049200" cy="342900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1296000" anchor="ctr" anchorCtr="1"/>
          <a:lstStyle>
            <a:lvl1pPr marL="0" indent="0">
              <a:buNone/>
              <a:defRPr sz="1400" b="1"/>
            </a:lvl1pPr>
          </a:lstStyle>
          <a:p>
            <a:r>
              <a:rPr lang="en-US" altLang="ko-KR" dirty="0"/>
              <a:t>Right Click &gt; Click to Send</a:t>
            </a:r>
            <a:r>
              <a:rPr lang="ko-KR" altLang="en-US" dirty="0"/>
              <a:t> </a:t>
            </a:r>
            <a:r>
              <a:rPr lang="en-US" altLang="ko-KR" dirty="0"/>
              <a:t>to</a:t>
            </a:r>
            <a:r>
              <a:rPr lang="ko-KR" altLang="en-US" dirty="0"/>
              <a:t> </a:t>
            </a:r>
            <a:r>
              <a:rPr lang="en-US" altLang="ko-KR" dirty="0"/>
              <a:t>Back</a:t>
            </a:r>
            <a:r>
              <a:rPr lang="ko-KR" altLang="en-US" dirty="0"/>
              <a:t> </a:t>
            </a:r>
            <a:r>
              <a:rPr lang="en-US" altLang="ko-KR" dirty="0"/>
              <a:t>&gt;</a:t>
            </a:r>
            <a:r>
              <a:rPr lang="ko-KR" altLang="en-US" dirty="0"/>
              <a:t> </a:t>
            </a:r>
            <a:r>
              <a:rPr lang="en-US" altLang="ko-KR" dirty="0"/>
              <a:t>Click icon to add picture &gt; Right Click &gt; Click to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760895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그림 개체 틀 4">
            <a:extLst>
              <a:ext uri="{FF2B5EF4-FFF2-40B4-BE49-F238E27FC236}">
                <a16:creationId xmlns:a16="http://schemas.microsoft.com/office/drawing/2014/main" id="{D77E02DA-1EB8-4223-AB34-D2763898E9A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2260600"/>
            <a:ext cx="12192000" cy="459740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1296000" anchor="ctr" anchorCtr="1"/>
          <a:lstStyle>
            <a:lvl1pPr marL="0" indent="0">
              <a:buNone/>
              <a:defRPr sz="1400" b="1"/>
            </a:lvl1pPr>
          </a:lstStyle>
          <a:p>
            <a:r>
              <a:rPr lang="en-US" altLang="ko-KR" dirty="0"/>
              <a:t>Right Click &gt; Click to Send</a:t>
            </a:r>
            <a:r>
              <a:rPr lang="ko-KR" altLang="en-US" dirty="0"/>
              <a:t> </a:t>
            </a:r>
            <a:r>
              <a:rPr lang="en-US" altLang="ko-KR" dirty="0"/>
              <a:t>to</a:t>
            </a:r>
            <a:r>
              <a:rPr lang="ko-KR" altLang="en-US" dirty="0"/>
              <a:t> </a:t>
            </a:r>
            <a:r>
              <a:rPr lang="en-US" altLang="ko-KR" dirty="0"/>
              <a:t>Back</a:t>
            </a:r>
            <a:r>
              <a:rPr lang="ko-KR" altLang="en-US" dirty="0"/>
              <a:t> </a:t>
            </a:r>
            <a:r>
              <a:rPr lang="en-US" altLang="ko-KR" dirty="0"/>
              <a:t>&gt;</a:t>
            </a:r>
            <a:r>
              <a:rPr lang="ko-KR" altLang="en-US" dirty="0"/>
              <a:t> </a:t>
            </a:r>
            <a:r>
              <a:rPr lang="en-US" altLang="ko-KR" dirty="0"/>
              <a:t>Click icon to add picture &gt; Right Click &gt; Click to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948374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그림 개체 틀 4">
            <a:extLst>
              <a:ext uri="{FF2B5EF4-FFF2-40B4-BE49-F238E27FC236}">
                <a16:creationId xmlns:a16="http://schemas.microsoft.com/office/drawing/2014/main" id="{B62BE0B9-D341-41BD-97CD-95B602A4E1B7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94113" y="493483"/>
            <a:ext cx="8878479" cy="5871019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lIns="180000" tIns="972000" rIns="180000" bIns="180000" anchor="ctr" anchorCtr="1"/>
          <a:lstStyle>
            <a:lvl1pPr>
              <a:defRPr lang="ko-KR" altLang="en-US" sz="1400" b="1" dirty="0"/>
            </a:lvl1pPr>
          </a:lstStyle>
          <a:p>
            <a:pPr marL="0" lvl="0" indent="0">
              <a:buNone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243825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F1E97F2-28A0-4C1E-813C-CB6C95C0E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0391D2-9217-412C-A5CA-AC878A017A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3319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  <p:sldLayoutId id="2147483687" r:id="rId14"/>
    <p:sldLayoutId id="2147483664" r:id="rId15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Calibri" panose="020F0502020204030204" pitchFamily="34" charset="0"/>
          <a:ea typeface="+mj-ea"/>
          <a:cs typeface="Calibri" panose="020F0502020204030204" pitchFamily="34" charset="0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gif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1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2.png"/><Relationship Id="rId5" Type="http://schemas.openxmlformats.org/officeDocument/2006/relationships/image" Target="../media/image16.png"/><Relationship Id="rId4" Type="http://schemas.openxmlformats.org/officeDocument/2006/relationships/image" Target="../media/image5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7.png"/><Relationship Id="rId5" Type="http://schemas.openxmlformats.org/officeDocument/2006/relationships/image" Target="../media/image15.png"/><Relationship Id="rId4" Type="http://schemas.openxmlformats.org/officeDocument/2006/relationships/image" Target="../media/image5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5.JP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9.png"/><Relationship Id="rId4" Type="http://schemas.openxmlformats.org/officeDocument/2006/relationships/image" Target="../media/image5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2.png"/><Relationship Id="rId4" Type="http://schemas.openxmlformats.org/officeDocument/2006/relationships/image" Target="../media/image5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80.png"/><Relationship Id="rId4" Type="http://schemas.openxmlformats.org/officeDocument/2006/relationships/image" Target="../media/image5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4.png"/><Relationship Id="rId4" Type="http://schemas.openxmlformats.org/officeDocument/2006/relationships/image" Target="../media/image5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3.png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5.svg"/><Relationship Id="rId7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5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5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9.png"/><Relationship Id="rId4" Type="http://schemas.openxmlformats.org/officeDocument/2006/relationships/image" Target="../media/image5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0.JP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BB93D542-C15A-4E1D-A22A-26FAA23A00CC}"/>
              </a:ext>
            </a:extLst>
          </p:cNvPr>
          <p:cNvSpPr txBox="1"/>
          <p:nvPr/>
        </p:nvSpPr>
        <p:spPr>
          <a:xfrm>
            <a:off x="1562100" y="4529261"/>
            <a:ext cx="100329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1F2025"/>
                </a:solidFill>
                <a:latin typeface="+mj-lt"/>
                <a:cs typeface="Arial" panose="020B0604020202020204" pitchFamily="34" charset="0"/>
              </a:rPr>
              <a:t>LỌC CỘNG TÁC DỰA TRÊN ĐỒ THỊ NƠ RON</a:t>
            </a:r>
            <a:endParaRPr lang="ko-KR" altLang="en-US" sz="4000" b="1" dirty="0">
              <a:solidFill>
                <a:srgbClr val="1F2025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7266F1-C8A7-44FB-9850-52241E2813C6}"/>
              </a:ext>
            </a:extLst>
          </p:cNvPr>
          <p:cNvSpPr txBox="1"/>
          <p:nvPr/>
        </p:nvSpPr>
        <p:spPr>
          <a:xfrm>
            <a:off x="1562100" y="5353580"/>
            <a:ext cx="100329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altLang="ko-KR" sz="2000" b="1" dirty="0">
                <a:solidFill>
                  <a:srgbClr val="1F2025"/>
                </a:solidFill>
                <a:cs typeface="Arial" panose="020B0604020202020204" pitchFamily="34" charset="0"/>
              </a:rPr>
              <a:t>ĐÀO THỊ THU HỒNG – VŨ MINH HƯNG</a:t>
            </a:r>
            <a:endParaRPr lang="ko-KR" altLang="en-US" sz="2000" b="1" dirty="0">
              <a:solidFill>
                <a:srgbClr val="1F2025"/>
              </a:solidFill>
              <a:cs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06618DE-0533-473C-B5A7-B55647E47AED}"/>
              </a:ext>
            </a:extLst>
          </p:cNvPr>
          <p:cNvSpPr txBox="1"/>
          <p:nvPr/>
        </p:nvSpPr>
        <p:spPr>
          <a:xfrm>
            <a:off x="1562100" y="6027990"/>
            <a:ext cx="100329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1F2025"/>
                </a:solidFill>
              </a:rPr>
              <a:t>THÁNG 07/2023</a:t>
            </a:r>
            <a:endParaRPr lang="ko-KR" altLang="en-US" sz="1400" b="1" dirty="0">
              <a:solidFill>
                <a:srgbClr val="1F2025"/>
              </a:solidFill>
            </a:endParaRPr>
          </a:p>
        </p:txBody>
      </p:sp>
      <p:pic>
        <p:nvPicPr>
          <p:cNvPr id="14" name="그래픽 13">
            <a:extLst>
              <a:ext uri="{FF2B5EF4-FFF2-40B4-BE49-F238E27FC236}">
                <a16:creationId xmlns:a16="http://schemas.microsoft.com/office/drawing/2014/main" id="{7AEF0B2F-29A4-4288-920B-C25ABE2C85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96899" y="4638733"/>
            <a:ext cx="834391" cy="488942"/>
          </a:xfrm>
          <a:prstGeom prst="rect">
            <a:avLst/>
          </a:prstGeom>
        </p:spPr>
      </p:pic>
      <p:pic>
        <p:nvPicPr>
          <p:cNvPr id="4" name="Picture 3" descr="A red and black lines and dots&#10;&#10;Description automatically generated with low confidence">
            <a:extLst>
              <a:ext uri="{FF2B5EF4-FFF2-40B4-BE49-F238E27FC236}">
                <a16:creationId xmlns:a16="http://schemas.microsoft.com/office/drawing/2014/main" id="{4CBD1266-D737-60A8-0F12-ACE3C6865A3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1290" y="57095"/>
            <a:ext cx="9163274" cy="4581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1400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ECC80F9-88DA-415C-B69B-55F6C7756629}"/>
              </a:ext>
            </a:extLst>
          </p:cNvPr>
          <p:cNvSpPr txBox="1"/>
          <p:nvPr/>
        </p:nvSpPr>
        <p:spPr>
          <a:xfrm>
            <a:off x="578715" y="465985"/>
            <a:ext cx="80471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>
                <a:solidFill>
                  <a:srgbClr val="1F2025"/>
                </a:solidFill>
                <a:latin typeface="+mj-lt"/>
                <a:cs typeface="Arial" panose="020B0604020202020204" pitchFamily="34" charset="0"/>
              </a:rPr>
              <a:t>NEURAL GRAPH COLLABORATIVE FILTERING - NGCF </a:t>
            </a:r>
            <a:endParaRPr lang="ko-KR" altLang="en-US" sz="2400" b="1" dirty="0">
              <a:solidFill>
                <a:srgbClr val="1F2025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73FE535-94A1-4E5D-B190-1D99674EF915}"/>
              </a:ext>
            </a:extLst>
          </p:cNvPr>
          <p:cNvSpPr/>
          <p:nvPr/>
        </p:nvSpPr>
        <p:spPr>
          <a:xfrm>
            <a:off x="0" y="6206532"/>
            <a:ext cx="12192000" cy="651468"/>
          </a:xfrm>
          <a:prstGeom prst="rect">
            <a:avLst/>
          </a:prstGeom>
          <a:solidFill>
            <a:srgbClr val="1F2025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pic>
        <p:nvPicPr>
          <p:cNvPr id="17" name="그래픽 16">
            <a:extLst>
              <a:ext uri="{FF2B5EF4-FFF2-40B4-BE49-F238E27FC236}">
                <a16:creationId xmlns:a16="http://schemas.microsoft.com/office/drawing/2014/main" id="{7A988829-597B-495C-9112-A39D40EF9F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22584" y="6348701"/>
            <a:ext cx="626516" cy="36713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C078DD3-B789-BB44-4308-6E225F9497AA}"/>
              </a:ext>
            </a:extLst>
          </p:cNvPr>
          <p:cNvSpPr txBox="1">
            <a:spLocks/>
          </p:cNvSpPr>
          <p:nvPr/>
        </p:nvSpPr>
        <p:spPr>
          <a:xfrm>
            <a:off x="1066801" y="1280161"/>
            <a:ext cx="3788227" cy="456546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 algn="just" latinLnBrk="0">
              <a:spcBef>
                <a:spcPts val="300"/>
              </a:spcBef>
              <a:spcAft>
                <a:spcPts val="300"/>
              </a:spcAft>
              <a:buFontTx/>
              <a:buChar char="-"/>
            </a:pPr>
            <a:r>
              <a:rPr lang="en-US" sz="2000"/>
              <a:t>Sử dụng Graph Neural Network để lan truyền đệ quy thông tin embedding trên đồ thị </a:t>
            </a:r>
          </a:p>
          <a:p>
            <a:pPr marL="285750" indent="-285750" algn="just" latinLnBrk="0">
              <a:spcBef>
                <a:spcPts val="300"/>
              </a:spcBef>
              <a:spcAft>
                <a:spcPts val="300"/>
              </a:spcAft>
              <a:buFontTx/>
              <a:buChar char="-"/>
            </a:pPr>
            <a:r>
              <a:rPr lang="en-US" sz="2000"/>
              <a:t>Các lớp lan truyền embedding sẽ tích hợp thông tin embedding của user/item bằng cách tổng hợp thông tin embedding từ các item/user tương tác với nó.</a:t>
            </a:r>
          </a:p>
          <a:p>
            <a:pPr marL="285750" indent="-285750" algn="just" latinLnBrk="0">
              <a:spcBef>
                <a:spcPts val="300"/>
              </a:spcBef>
              <a:spcAft>
                <a:spcPts val="300"/>
              </a:spcAft>
              <a:buFontTx/>
              <a:buChar char="-"/>
            </a:pPr>
            <a:r>
              <a:rPr lang="en-US" sz="2000"/>
              <a:t>Xếp chồng nhiều lớp lan truyền embedding để bắt được tín hiệu cộng tác từ các kết nối bậc cao</a:t>
            </a:r>
          </a:p>
        </p:txBody>
      </p:sp>
      <p:pic>
        <p:nvPicPr>
          <p:cNvPr id="6" name="Picture 5" descr="A picture containing text, diagram, plan, technical drawing&#10;&#10;Description automatically generated">
            <a:extLst>
              <a:ext uri="{FF2B5EF4-FFF2-40B4-BE49-F238E27FC236}">
                <a16:creationId xmlns:a16="http://schemas.microsoft.com/office/drawing/2014/main" id="{830DC4D3-3CD5-0521-FF8C-637A45C099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4836" y="1069819"/>
            <a:ext cx="5946277" cy="4992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5162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ECC80F9-88DA-415C-B69B-55F6C7756629}"/>
              </a:ext>
            </a:extLst>
          </p:cNvPr>
          <p:cNvSpPr txBox="1"/>
          <p:nvPr/>
        </p:nvSpPr>
        <p:spPr>
          <a:xfrm>
            <a:off x="578715" y="465985"/>
            <a:ext cx="80471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>
                <a:solidFill>
                  <a:srgbClr val="1F2025"/>
                </a:solidFill>
                <a:latin typeface="+mj-lt"/>
                <a:cs typeface="Arial" panose="020B0604020202020204" pitchFamily="34" charset="0"/>
              </a:rPr>
              <a:t>EMBEDDING LAYER</a:t>
            </a:r>
            <a:endParaRPr lang="ko-KR" altLang="en-US" sz="2400" b="1" dirty="0">
              <a:solidFill>
                <a:srgbClr val="1F2025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73FE535-94A1-4E5D-B190-1D99674EF915}"/>
              </a:ext>
            </a:extLst>
          </p:cNvPr>
          <p:cNvSpPr/>
          <p:nvPr/>
        </p:nvSpPr>
        <p:spPr>
          <a:xfrm>
            <a:off x="0" y="6206532"/>
            <a:ext cx="12192000" cy="651468"/>
          </a:xfrm>
          <a:prstGeom prst="rect">
            <a:avLst/>
          </a:prstGeom>
          <a:solidFill>
            <a:srgbClr val="1F2025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pic>
        <p:nvPicPr>
          <p:cNvPr id="17" name="그래픽 16">
            <a:extLst>
              <a:ext uri="{FF2B5EF4-FFF2-40B4-BE49-F238E27FC236}">
                <a16:creationId xmlns:a16="http://schemas.microsoft.com/office/drawing/2014/main" id="{7A988829-597B-495C-9112-A39D40EF9F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22584" y="6348701"/>
            <a:ext cx="626516" cy="36713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C078DD3-B789-BB44-4308-6E225F9497A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66801" y="1280161"/>
                <a:ext cx="4399279" cy="1645919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285750" indent="-285750" latinLnBrk="0">
                  <a:spcBef>
                    <a:spcPts val="300"/>
                  </a:spcBef>
                  <a:spcAft>
                    <a:spcPts val="300"/>
                  </a:spcAft>
                  <a:buFontTx/>
                  <a:buChar char="-"/>
                </a:pPr>
                <a:r>
                  <a:rPr lang="en-US" sz="2000"/>
                  <a:t>User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sz="2000"/>
                  <a:t> -&gt; embedding vector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endParaRPr lang="en-US" sz="2000"/>
              </a:p>
              <a:p>
                <a:pPr marL="285750" indent="-285750" latinLnBrk="0">
                  <a:spcBef>
                    <a:spcPts val="300"/>
                  </a:spcBef>
                  <a:spcAft>
                    <a:spcPts val="300"/>
                  </a:spcAft>
                  <a:buFontTx/>
                  <a:buChar char="-"/>
                </a:pPr>
                <a:r>
                  <a:rPr lang="en-US" sz="2000"/>
                  <a:t>Item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000"/>
                  <a:t> -&gt; embedding vector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endParaRPr lang="en-US" sz="2000"/>
              </a:p>
              <a:p>
                <a:pPr marL="457200" latinLnBrk="0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sz="2000"/>
                  <a:t>: embedding size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C078DD3-B789-BB44-4308-6E225F9497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801" y="1280161"/>
                <a:ext cx="4399279" cy="1645919"/>
              </a:xfrm>
              <a:prstGeom prst="rect">
                <a:avLst/>
              </a:prstGeom>
              <a:blipFill>
                <a:blip r:embed="rId5"/>
                <a:stretch>
                  <a:fillRect l="-1524" t="-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39D63622-3224-F989-35B5-055B7EED27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02239" y="1299003"/>
            <a:ext cx="4279537" cy="105168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1567562-4178-6BE5-08D1-A9804FFBA7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20789" y="2926080"/>
            <a:ext cx="7962900" cy="245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4864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ECC80F9-88DA-415C-B69B-55F6C7756629}"/>
              </a:ext>
            </a:extLst>
          </p:cNvPr>
          <p:cNvSpPr txBox="1"/>
          <p:nvPr/>
        </p:nvSpPr>
        <p:spPr>
          <a:xfrm>
            <a:off x="578715" y="465985"/>
            <a:ext cx="80471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>
                <a:solidFill>
                  <a:srgbClr val="1F2025"/>
                </a:solidFill>
                <a:latin typeface="+mj-lt"/>
                <a:cs typeface="Arial" panose="020B0604020202020204" pitchFamily="34" charset="0"/>
              </a:rPr>
              <a:t>LAN TRUYỀN BẬC 1</a:t>
            </a:r>
            <a:endParaRPr lang="ko-KR" altLang="en-US" sz="2400" b="1" dirty="0">
              <a:solidFill>
                <a:srgbClr val="1F2025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73FE535-94A1-4E5D-B190-1D99674EF915}"/>
              </a:ext>
            </a:extLst>
          </p:cNvPr>
          <p:cNvSpPr/>
          <p:nvPr/>
        </p:nvSpPr>
        <p:spPr>
          <a:xfrm>
            <a:off x="0" y="6206532"/>
            <a:ext cx="12192000" cy="651468"/>
          </a:xfrm>
          <a:prstGeom prst="rect">
            <a:avLst/>
          </a:prstGeom>
          <a:solidFill>
            <a:srgbClr val="1F2025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pic>
        <p:nvPicPr>
          <p:cNvPr id="17" name="그래픽 16">
            <a:extLst>
              <a:ext uri="{FF2B5EF4-FFF2-40B4-BE49-F238E27FC236}">
                <a16:creationId xmlns:a16="http://schemas.microsoft.com/office/drawing/2014/main" id="{7A988829-597B-495C-9112-A39D40EF9F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22584" y="6348701"/>
            <a:ext cx="626516" cy="36713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C078DD3-B789-BB44-4308-6E225F9497A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66802" y="1280161"/>
                <a:ext cx="5123934" cy="3934096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latinLnBrk="0"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b="1"/>
                  <a:t>Xây dựng thông điệp</a:t>
                </a:r>
              </a:p>
              <a:p>
                <a:pPr marL="285750" indent="-285750" latinLnBrk="0">
                  <a:spcBef>
                    <a:spcPts val="300"/>
                  </a:spcBef>
                  <a:spcAft>
                    <a:spcPts val="300"/>
                  </a:spcAft>
                  <a:buFontTx/>
                  <a:buChar char="-"/>
                </a:pPr>
                <a:r>
                  <a:rPr lang="en-US"/>
                  <a:t>Với 1 cặp kết nối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/>
                  <a:t>, một thông điệp từ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/>
                  <a:t> đến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/>
                  <a:t>:</a:t>
                </a:r>
              </a:p>
              <a:p>
                <a:pPr marL="914400" latinLnBrk="0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←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0"/>
              </a:p>
              <a:p>
                <a:pPr marL="1149350" indent="-222250" latinLnBrk="0">
                  <a:spcBef>
                    <a:spcPts val="300"/>
                  </a:spcBef>
                  <a:spcAft>
                    <a:spcPts val="3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𝑢𝑖</m:t>
                        </m:r>
                      </m:sub>
                    </m:sSub>
                  </m:oMath>
                </a14:m>
                <a:r>
                  <a:rPr lang="en-US" b="0"/>
                  <a:t>: hệ số suy giảm lan truyền trên cạnh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0"/>
              </a:p>
              <a:p>
                <a:pPr marL="285750" indent="-285750" latinLnBrk="0">
                  <a:spcBef>
                    <a:spcPts val="300"/>
                  </a:spcBef>
                  <a:spcAft>
                    <a:spcPts val="300"/>
                  </a:spcAft>
                  <a:buFontTx/>
                  <a:buChar char="-"/>
                </a:pPr>
                <a:r>
                  <a:rPr lang="en-US"/>
                  <a:t>Cụ thể, triển khai hàm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.</m:t>
                        </m:r>
                      </m:e>
                    </m:d>
                  </m:oMath>
                </a14:m>
                <a:r>
                  <a:rPr lang="en-US"/>
                  <a:t>:</a:t>
                </a:r>
              </a:p>
              <a:p>
                <a:pPr marL="914400" latinLnBrk="0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←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sub>
                                  </m:sSub>
                                </m:e>
                              </m:d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rad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⊙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/>
              </a:p>
              <a:p>
                <a:pPr marL="1200150" indent="-285750" latinLnBrk="0">
                  <a:spcBef>
                    <a:spcPts val="300"/>
                  </a:spcBef>
                  <a:spcAft>
                    <a:spcPts val="3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/>
                  <a:t>: ma trận trọng số</a:t>
                </a:r>
              </a:p>
              <a:p>
                <a:pPr marL="1200150" indent="-285750" latinLnBrk="0">
                  <a:spcBef>
                    <a:spcPts val="300"/>
                  </a:spcBef>
                  <a:spcAft>
                    <a:spcPts val="3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sub>
                                </m:sSub>
                              </m:e>
                            </m:d>
                            <m:d>
                              <m:dPr>
                                <m:begChr m:val="|"/>
                                <m:endChr m:val="|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rad>
                      </m:den>
                    </m:f>
                  </m:oMath>
                </a14:m>
                <a:r>
                  <a:rPr lang="en-US"/>
                  <a:t>  với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/>
                  <a:t> là tập nút kề của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/>
              </a:p>
              <a:p>
                <a:pPr marL="285750" indent="-285750" latinLnBrk="0">
                  <a:spcBef>
                    <a:spcPts val="300"/>
                  </a:spcBef>
                  <a:spcAft>
                    <a:spcPts val="300"/>
                  </a:spcAft>
                  <a:buFontTx/>
                  <a:buChar char="-"/>
                </a:pPr>
                <a:endParaRPr lang="en-US"/>
              </a:p>
              <a:p>
                <a:pPr marL="914400" latinLnBrk="0">
                  <a:spcBef>
                    <a:spcPts val="300"/>
                  </a:spcBef>
                  <a:spcAft>
                    <a:spcPts val="300"/>
                  </a:spcAft>
                </a:pPr>
                <a:endParaRPr lang="en-US"/>
              </a:p>
              <a:p>
                <a:pPr latinLnBrk="0">
                  <a:spcBef>
                    <a:spcPts val="300"/>
                  </a:spcBef>
                  <a:spcAft>
                    <a:spcPts val="300"/>
                  </a:spcAft>
                </a:pPr>
                <a:endParaRPr lang="en-US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C078DD3-B789-BB44-4308-6E225F9497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802" y="1280161"/>
                <a:ext cx="5123934" cy="3934096"/>
              </a:xfrm>
              <a:prstGeom prst="rect">
                <a:avLst/>
              </a:prstGeom>
              <a:blipFill>
                <a:blip r:embed="rId5"/>
                <a:stretch>
                  <a:fillRect l="-951" t="-775" r="-713" b="-75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400FB3B-8A4F-7828-9E51-6B2432B9AF8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512012" y="1280161"/>
                <a:ext cx="5123934" cy="3934096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latinLnBrk="0"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b="1"/>
                  <a:t>Tổng hợp thông điệp</a:t>
                </a:r>
              </a:p>
              <a:p>
                <a:pPr marL="285750" indent="-285750" latinLnBrk="0">
                  <a:spcBef>
                    <a:spcPts val="300"/>
                  </a:spcBef>
                  <a:spcAft>
                    <a:spcPts val="300"/>
                  </a:spcAft>
                  <a:buFontTx/>
                  <a:buChar char="-"/>
                </a:pPr>
                <a:r>
                  <a:rPr lang="en-US"/>
                  <a:t>Tổng hợp thông điệp từ các nút kề của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/>
                  <a:t> để tích hợp thông tin vào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/>
                  <a:t>:</a:t>
                </a:r>
              </a:p>
              <a:p>
                <a:pPr marL="914400" latinLnBrk="0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𝐿𝑒𝑎𝑘𝑦𝑅𝑒𝐿𝑈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←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sub>
                              </m:sSub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←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</m:oMath>
                  </m:oMathPara>
                </a14:m>
                <a:endParaRPr lang="en-US" b="0"/>
              </a:p>
              <a:p>
                <a:pPr marL="1200150" indent="-285750" latinLnBrk="0">
                  <a:spcBef>
                    <a:spcPts val="300"/>
                  </a:spcBef>
                  <a:spcAft>
                    <a:spcPts val="3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←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b="0"/>
                  <a:t>: thông điệp từ feature ban đầu</a:t>
                </a:r>
              </a:p>
              <a:p>
                <a:pPr marL="285750" indent="-285750" latinLnBrk="0">
                  <a:spcBef>
                    <a:spcPts val="300"/>
                  </a:spcBef>
                  <a:spcAft>
                    <a:spcPts val="300"/>
                  </a:spcAft>
                  <a:buFontTx/>
                  <a:buChar char="-"/>
                </a:pPr>
                <a:r>
                  <a:rPr lang="en-US"/>
                  <a:t>Tổng hợp thông điệp từ các nút kề của i để tích hợp thông tin vào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/>
                  <a:t>:</a:t>
                </a:r>
              </a:p>
              <a:p>
                <a:pPr marL="914400" latinLnBrk="0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𝐿𝑒𝑎𝑘𝑦𝑅𝑒𝐿𝑈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←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←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</m:oMath>
                  </m:oMathPara>
                </a14:m>
                <a:endParaRPr lang="en-US"/>
              </a:p>
              <a:p>
                <a:pPr latinLnBrk="0">
                  <a:spcBef>
                    <a:spcPts val="300"/>
                  </a:spcBef>
                  <a:spcAft>
                    <a:spcPts val="300"/>
                  </a:spcAft>
                </a:pPr>
                <a:endParaRPr lang="en-US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400FB3B-8A4F-7828-9E51-6B2432B9AF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2012" y="1280161"/>
                <a:ext cx="5123934" cy="3934096"/>
              </a:xfrm>
              <a:prstGeom prst="rect">
                <a:avLst/>
              </a:prstGeom>
              <a:blipFill>
                <a:blip r:embed="rId6"/>
                <a:stretch>
                  <a:fillRect l="-951" t="-7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869409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ECC80F9-88DA-415C-B69B-55F6C7756629}"/>
              </a:ext>
            </a:extLst>
          </p:cNvPr>
          <p:cNvSpPr txBox="1"/>
          <p:nvPr/>
        </p:nvSpPr>
        <p:spPr>
          <a:xfrm>
            <a:off x="578715" y="465985"/>
            <a:ext cx="80471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>
                <a:solidFill>
                  <a:srgbClr val="1F2025"/>
                </a:solidFill>
                <a:latin typeface="+mj-lt"/>
                <a:cs typeface="Arial" panose="020B0604020202020204" pitchFamily="34" charset="0"/>
              </a:rPr>
              <a:t>LAN TRUYỀN BẬC CAO</a:t>
            </a:r>
            <a:endParaRPr lang="ko-KR" altLang="en-US" sz="2400" b="1" dirty="0">
              <a:solidFill>
                <a:srgbClr val="1F2025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73FE535-94A1-4E5D-B190-1D99674EF915}"/>
              </a:ext>
            </a:extLst>
          </p:cNvPr>
          <p:cNvSpPr/>
          <p:nvPr/>
        </p:nvSpPr>
        <p:spPr>
          <a:xfrm>
            <a:off x="0" y="6206532"/>
            <a:ext cx="12192000" cy="651468"/>
          </a:xfrm>
          <a:prstGeom prst="rect">
            <a:avLst/>
          </a:prstGeom>
          <a:solidFill>
            <a:srgbClr val="1F2025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pic>
        <p:nvPicPr>
          <p:cNvPr id="17" name="그래픽 16">
            <a:extLst>
              <a:ext uri="{FF2B5EF4-FFF2-40B4-BE49-F238E27FC236}">
                <a16:creationId xmlns:a16="http://schemas.microsoft.com/office/drawing/2014/main" id="{7A988829-597B-495C-9112-A39D40EF9F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22584" y="6348701"/>
            <a:ext cx="626516" cy="36713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C078DD3-B789-BB44-4308-6E225F9497A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66801" y="1280161"/>
                <a:ext cx="5354319" cy="3934096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285750" indent="-285750" algn="just" latinLnBrk="0">
                  <a:spcBef>
                    <a:spcPts val="300"/>
                  </a:spcBef>
                  <a:spcAft>
                    <a:spcPts val="300"/>
                  </a:spcAft>
                  <a:buFontTx/>
                  <a:buChar char="-"/>
                </a:pPr>
                <a:r>
                  <a:rPr lang="en-US"/>
                  <a:t>Tại lớp lan truyền bậc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US"/>
                  <a:t>, user/item sẽ nhận được thông điệp lan truyền từ các hàng xóm bậc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US"/>
                  <a:t> của nó:</a:t>
                </a:r>
              </a:p>
              <a:p>
                <a:pPr latinLnBrk="0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𝐿𝑒𝑎𝑘𝑦𝑅𝑒𝐿𝑈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←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sub>
                              </m:sSub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←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bSup>
                            </m:e>
                          </m:nary>
                        </m:e>
                      </m:d>
                    </m:oMath>
                  </m:oMathPara>
                </a14:m>
                <a:endParaRPr lang="en-US"/>
              </a:p>
              <a:p>
                <a:pPr marL="0" lvl="1" latinLnBrk="0"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/>
                  <a:t>Trong đó:</a:t>
                </a:r>
              </a:p>
              <a:p>
                <a:pPr marL="285750" indent="-285750" latinLnBrk="0">
                  <a:spcBef>
                    <a:spcPts val="300"/>
                  </a:spcBef>
                  <a:spcAft>
                    <a:spcPts val="3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←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𝑢𝑖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−1)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−1)</m:t>
                                </m:r>
                              </m:sup>
                            </m:sSub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⊙</m:t>
                            </m:r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−1)</m:t>
                                </m:r>
                              </m:sup>
                            </m:sSubSup>
                          </m:e>
                        </m:d>
                      </m:e>
                    </m:d>
                  </m:oMath>
                </a14:m>
                <a:endParaRPr lang="en-US"/>
              </a:p>
              <a:p>
                <a:pPr marL="285750" indent="-285750" latinLnBrk="0">
                  <a:spcBef>
                    <a:spcPts val="300"/>
                  </a:spcBef>
                  <a:spcAft>
                    <a:spcPts val="3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←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−1)</m:t>
                        </m:r>
                      </m:sup>
                    </m:sSubSup>
                  </m:oMath>
                </a14:m>
                <a:endParaRPr lang="en-US"/>
              </a:p>
              <a:p>
                <a:pPr latinLnBrk="0">
                  <a:spcBef>
                    <a:spcPts val="300"/>
                  </a:spcBef>
                  <a:spcAft>
                    <a:spcPts val="300"/>
                  </a:spcAft>
                </a:pPr>
                <a:endParaRPr lang="en-US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C078DD3-B789-BB44-4308-6E225F9497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801" y="1280161"/>
                <a:ext cx="5354319" cy="3934096"/>
              </a:xfrm>
              <a:prstGeom prst="rect">
                <a:avLst/>
              </a:prstGeom>
              <a:blipFill>
                <a:blip r:embed="rId4"/>
                <a:stretch>
                  <a:fillRect l="-911" t="-775" r="-9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A diagram of embedding and neighbors&#10;&#10;Description automatically generated with low confidence">
            <a:extLst>
              <a:ext uri="{FF2B5EF4-FFF2-40B4-BE49-F238E27FC236}">
                <a16:creationId xmlns:a16="http://schemas.microsoft.com/office/drawing/2014/main" id="{DA94F629-469A-9ED9-7BD5-63159539D8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5570" y="2072641"/>
            <a:ext cx="5600700" cy="273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1250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ECC80F9-88DA-415C-B69B-55F6C7756629}"/>
              </a:ext>
            </a:extLst>
          </p:cNvPr>
          <p:cNvSpPr txBox="1"/>
          <p:nvPr/>
        </p:nvSpPr>
        <p:spPr>
          <a:xfrm>
            <a:off x="578715" y="465985"/>
            <a:ext cx="80471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>
                <a:solidFill>
                  <a:srgbClr val="1F2025"/>
                </a:solidFill>
                <a:latin typeface="+mj-lt"/>
                <a:cs typeface="Arial" panose="020B0604020202020204" pitchFamily="34" charset="0"/>
              </a:rPr>
              <a:t>LUẬT LAN TRUYỀN DƯỚI DẠNG MA TRẬN</a:t>
            </a:r>
            <a:endParaRPr lang="ko-KR" altLang="en-US" sz="2400" b="1" dirty="0">
              <a:solidFill>
                <a:srgbClr val="1F2025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73FE535-94A1-4E5D-B190-1D99674EF915}"/>
              </a:ext>
            </a:extLst>
          </p:cNvPr>
          <p:cNvSpPr/>
          <p:nvPr/>
        </p:nvSpPr>
        <p:spPr>
          <a:xfrm>
            <a:off x="0" y="6206532"/>
            <a:ext cx="12192000" cy="651468"/>
          </a:xfrm>
          <a:prstGeom prst="rect">
            <a:avLst/>
          </a:prstGeom>
          <a:solidFill>
            <a:srgbClr val="1F2025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pic>
        <p:nvPicPr>
          <p:cNvPr id="17" name="그래픽 16">
            <a:extLst>
              <a:ext uri="{FF2B5EF4-FFF2-40B4-BE49-F238E27FC236}">
                <a16:creationId xmlns:a16="http://schemas.microsoft.com/office/drawing/2014/main" id="{7A988829-597B-495C-9112-A39D40EF9F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22584" y="6348701"/>
            <a:ext cx="626516" cy="36713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C078DD3-B789-BB44-4308-6E225F9497A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36321" y="1280161"/>
                <a:ext cx="9580879" cy="3934096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285750" indent="-285750" algn="just" latinLnBrk="0">
                  <a:spcBef>
                    <a:spcPts val="300"/>
                  </a:spcBef>
                  <a:spcAft>
                    <a:spcPts val="300"/>
                  </a:spcAft>
                  <a:buFontTx/>
                  <a:buChar char="-"/>
                </a:pPr>
                <a:r>
                  <a:rPr lang="en-US"/>
                  <a:t>Biểu diễn lan truyền dưới dạng ma trận:</a:t>
                </a:r>
              </a:p>
              <a:p>
                <a:pPr algn="just" latinLnBrk="0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𝐿𝑒𝑎𝑘𝑦𝑅𝑒𝐿𝑈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</m:d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−1)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−1)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⊙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sup>
                          </m:sSup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b="0"/>
              </a:p>
              <a:p>
                <a:pPr algn="just" latinLnBrk="0"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/>
                  <a:t>Trong đó:</a:t>
                </a:r>
              </a:p>
              <a:p>
                <a:pPr marL="519113" indent="-285750" algn="just" latinLnBrk="0">
                  <a:spcBef>
                    <a:spcPts val="300"/>
                  </a:spcBef>
                  <a:spcAft>
                    <a:spcPts val="3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sup>
                    </m:sSup>
                  </m:oMath>
                </a14:m>
                <a:r>
                  <a:rPr lang="en-US"/>
                  <a:t> là biểu diễn của user và item thu được sau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US"/>
                  <a:t> bước lan truyền embedding. Khởi tạo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(0)</m:t>
                        </m:r>
                      </m:sup>
                    </m:sSup>
                  </m:oMath>
                </a14:m>
                <a:r>
                  <a:rPr lang="en-US"/>
                  <a:t> với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(0)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/>
                  <a:t> và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(0)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/>
              </a:p>
              <a:p>
                <a:pPr marL="519113" indent="-285750" algn="just" latinLnBrk="0">
                  <a:spcBef>
                    <a:spcPts val="300"/>
                  </a:spcBef>
                  <a:spcAft>
                    <a:spcPts val="3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</m:oMath>
                </a14:m>
                <a:r>
                  <a:rPr lang="en-US"/>
                  <a:t> là ma trận Laplace của đồ thị user-item: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  <m:sup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𝑨</m:t>
                    </m:r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  <m:sup>
                        <m:f>
                          <m:f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den>
                        </m:f>
                      </m:sup>
                    </m:sSup>
                  </m:oMath>
                </a14:m>
                <a:endParaRPr lang="en-US" b="1"/>
              </a:p>
              <a:p>
                <a:pPr marL="519113" indent="-285750" algn="just" latinLnBrk="0">
                  <a:spcBef>
                    <a:spcPts val="300"/>
                  </a:spcBef>
                  <a:spcAft>
                    <a:spcPts val="3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/>
                  <a:t> là ma trận kề: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𝑹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</m:e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/>
                  <a:t> với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sup>
                    </m:sSup>
                  </m:oMath>
                </a14:m>
                <a:r>
                  <a:rPr lang="en-US"/>
                  <a:t> là ma trận tương tác user-item</a:t>
                </a:r>
              </a:p>
              <a:p>
                <a:pPr marL="519113" indent="-285750" algn="just" latinLnBrk="0">
                  <a:spcBef>
                    <a:spcPts val="300"/>
                  </a:spcBef>
                  <a:spcAft>
                    <a:spcPts val="3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/>
                  <a:t> là ma trận bậc (ma trận đường chéo có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/>
                  <a:t>)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C078DD3-B789-BB44-4308-6E225F9497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6321" y="1280161"/>
                <a:ext cx="9580879" cy="3934096"/>
              </a:xfrm>
              <a:prstGeom prst="rect">
                <a:avLst/>
              </a:prstGeom>
              <a:blipFill>
                <a:blip r:embed="rId5"/>
                <a:stretch>
                  <a:fillRect l="-509" t="-775" r="-9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699839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ECC80F9-88DA-415C-B69B-55F6C7756629}"/>
              </a:ext>
            </a:extLst>
          </p:cNvPr>
          <p:cNvSpPr txBox="1"/>
          <p:nvPr/>
        </p:nvSpPr>
        <p:spPr>
          <a:xfrm>
            <a:off x="578715" y="465985"/>
            <a:ext cx="80471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>
                <a:solidFill>
                  <a:srgbClr val="1F2025"/>
                </a:solidFill>
                <a:latin typeface="+mj-lt"/>
                <a:cs typeface="Arial" panose="020B0604020202020204" pitchFamily="34" charset="0"/>
              </a:rPr>
              <a:t>MODEL PREDICTION</a:t>
            </a:r>
            <a:endParaRPr lang="ko-KR" altLang="en-US" sz="2400" b="1" dirty="0">
              <a:solidFill>
                <a:srgbClr val="1F2025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73FE535-94A1-4E5D-B190-1D99674EF915}"/>
              </a:ext>
            </a:extLst>
          </p:cNvPr>
          <p:cNvSpPr/>
          <p:nvPr/>
        </p:nvSpPr>
        <p:spPr>
          <a:xfrm>
            <a:off x="0" y="6206532"/>
            <a:ext cx="12192000" cy="651468"/>
          </a:xfrm>
          <a:prstGeom prst="rect">
            <a:avLst/>
          </a:prstGeom>
          <a:solidFill>
            <a:srgbClr val="1F2025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pic>
        <p:nvPicPr>
          <p:cNvPr id="17" name="그래픽 16">
            <a:extLst>
              <a:ext uri="{FF2B5EF4-FFF2-40B4-BE49-F238E27FC236}">
                <a16:creationId xmlns:a16="http://schemas.microsoft.com/office/drawing/2014/main" id="{7A988829-597B-495C-9112-A39D40EF9F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22584" y="6348701"/>
            <a:ext cx="626516" cy="36713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C078DD3-B789-BB44-4308-6E225F9497A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36321" y="1280161"/>
                <a:ext cx="9580879" cy="3934096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285750" indent="-285750" algn="just" latinLnBrk="0">
                  <a:spcBef>
                    <a:spcPts val="300"/>
                  </a:spcBef>
                  <a:spcAft>
                    <a:spcPts val="300"/>
                  </a:spcAft>
                  <a:buFontTx/>
                  <a:buChar char="-"/>
                </a:pPr>
                <a:r>
                  <a:rPr lang="en-US" sz="2000"/>
                  <a:t>Sau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sz="2000"/>
                  <a:t> lớp lan truyền, kết quả embedding cuối cùng có được bằng cách ghép (concatenate) các kết quả lan truyền của tất cả các bậc:</a:t>
                </a:r>
              </a:p>
              <a:p>
                <a:pPr marL="914400" latinLnBrk="0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(0)</m:t>
                        </m:r>
                      </m:sup>
                    </m:sSub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||…||</m:t>
                    </m:r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US" sz="2000"/>
                  <a:t> </a:t>
                </a:r>
              </a:p>
              <a:p>
                <a:pPr marL="914400" algn="just" latinLnBrk="0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(0)</m:t>
                          </m:r>
                        </m:sup>
                      </m:sSubSup>
                      <m:r>
                        <a:rPr lang="en-US" sz="2000" i="1">
                          <a:latin typeface="Cambria Math" panose="02040503050406030204" pitchFamily="18" charset="0"/>
                        </a:rPr>
                        <m:t>||…||</m:t>
                      </m:r>
                      <m:sSubSup>
                        <m:sSub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en-US" sz="2000"/>
              </a:p>
              <a:p>
                <a:pPr marL="285750" indent="-285750" algn="just" latinLnBrk="0">
                  <a:spcBef>
                    <a:spcPts val="300"/>
                  </a:spcBef>
                  <a:spcAft>
                    <a:spcPts val="300"/>
                  </a:spcAft>
                  <a:buFontTx/>
                  <a:buChar char="-"/>
                </a:pPr>
                <a:r>
                  <a:rPr lang="en-US" sz="2000"/>
                  <a:t>Ước lượng điểm số ưa thích của user đối với item mục tiêu:</a:t>
                </a:r>
              </a:p>
              <a:p>
                <a:pPr marL="914400" algn="just" latinLnBrk="0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𝑁𝐺𝐶𝐹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Sup>
                            <m:sSub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sub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bSup>
                        <m:sSub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</m:oMath>
                  </m:oMathPara>
                </a14:m>
                <a:endParaRPr lang="en-US" sz="200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C078DD3-B789-BB44-4308-6E225F9497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6321" y="1280161"/>
                <a:ext cx="9580879" cy="3934096"/>
              </a:xfrm>
              <a:prstGeom prst="rect">
                <a:avLst/>
              </a:prstGeom>
              <a:blipFill>
                <a:blip r:embed="rId5"/>
                <a:stretch>
                  <a:fillRect l="-700" t="-1085" r="-11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981248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ECC80F9-88DA-415C-B69B-55F6C7756629}"/>
              </a:ext>
            </a:extLst>
          </p:cNvPr>
          <p:cNvSpPr txBox="1"/>
          <p:nvPr/>
        </p:nvSpPr>
        <p:spPr>
          <a:xfrm>
            <a:off x="578715" y="465985"/>
            <a:ext cx="97638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>
                <a:solidFill>
                  <a:srgbClr val="1F2025"/>
                </a:solidFill>
                <a:latin typeface="+mj-lt"/>
                <a:cs typeface="Arial" panose="020B0604020202020204" pitchFamily="34" charset="0"/>
              </a:rPr>
              <a:t>TỐI ƯU BPR LOSS</a:t>
            </a:r>
            <a:endParaRPr lang="ko-KR" altLang="en-US" sz="2400" b="1" dirty="0">
              <a:solidFill>
                <a:srgbClr val="1F2025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73FE535-94A1-4E5D-B190-1D99674EF915}"/>
              </a:ext>
            </a:extLst>
          </p:cNvPr>
          <p:cNvSpPr/>
          <p:nvPr/>
        </p:nvSpPr>
        <p:spPr>
          <a:xfrm>
            <a:off x="0" y="6206532"/>
            <a:ext cx="12192000" cy="651468"/>
          </a:xfrm>
          <a:prstGeom prst="rect">
            <a:avLst/>
          </a:prstGeom>
          <a:solidFill>
            <a:srgbClr val="1F2025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pic>
        <p:nvPicPr>
          <p:cNvPr id="17" name="그래픽 16">
            <a:extLst>
              <a:ext uri="{FF2B5EF4-FFF2-40B4-BE49-F238E27FC236}">
                <a16:creationId xmlns:a16="http://schemas.microsoft.com/office/drawing/2014/main" id="{7A988829-597B-495C-9112-A39D40EF9F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22584" y="6348701"/>
            <a:ext cx="626516" cy="36713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C078DD3-B789-BB44-4308-6E225F9497A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36321" y="1280161"/>
                <a:ext cx="9580879" cy="3934096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285750" indent="-285750" algn="just" latinLnBrk="0">
                  <a:spcBef>
                    <a:spcPts val="300"/>
                  </a:spcBef>
                  <a:spcAft>
                    <a:spcPts val="300"/>
                  </a:spcAft>
                  <a:buFontTx/>
                  <a:buChar char="-"/>
                </a:pPr>
                <a:r>
                  <a:rPr lang="en-US"/>
                  <a:t>Bayesian Personalize Ranking (BPR) loss:</a:t>
                </a:r>
              </a:p>
              <a:p>
                <a:pPr algn="just" latinLnBrk="0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𝐿𝑜𝑠𝑠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𝒪</m:t>
                          </m:r>
                        </m:sub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𝑢𝑖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𝑢𝑗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𝜆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l-G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Θ</m:t>
                              </m:r>
                            </m:e>
                          </m:d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/>
              </a:p>
              <a:p>
                <a:pPr algn="just" latinLnBrk="0"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/>
                  <a:t>Trong đó:</a:t>
                </a:r>
              </a:p>
              <a:p>
                <a:pPr marL="457200" algn="just" latinLnBrk="0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𝒪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ℛ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ℛ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/>
                  <a:t> với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r>
                  <a:rPr lang="en-US"/>
                  <a:t> là tập các tương tác quan sát được,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</m:sup>
                    </m:sSup>
                  </m:oMath>
                </a14:m>
                <a:r>
                  <a:rPr lang="en-US"/>
                  <a:t> là tập các tương tác không quan sát được.</a:t>
                </a:r>
              </a:p>
              <a:p>
                <a:pPr marL="457200" algn="just" latinLnBrk="0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(.)</m:t>
                    </m:r>
                  </m:oMath>
                </a14:m>
                <a:r>
                  <a:rPr lang="en-US"/>
                  <a:t> là  hàm Sigmoid </a:t>
                </a:r>
              </a:p>
              <a:p>
                <a:pPr marL="457200" algn="just" latinLnBrk="0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e>
                                    </m:d>
                                  </m:sup>
                                </m:sSubSup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 </m:t>
                                </m:r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𝐿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US"/>
                  <a:t> </a:t>
                </a:r>
              </a:p>
              <a:p>
                <a:pPr marL="285750" indent="-285750" algn="just" latinLnBrk="0">
                  <a:spcBef>
                    <a:spcPts val="300"/>
                  </a:spcBef>
                  <a:spcAft>
                    <a:spcPts val="300"/>
                  </a:spcAft>
                  <a:buFont typeface="Symbol" panose="05050102010706020507" pitchFamily="18" charset="2"/>
                  <a:buChar char="Þ"/>
                </a:pPr>
                <a:r>
                  <a:rPr lang="en-US"/>
                  <a:t>Tối ưu bằng mini-batch Adam</a:t>
                </a:r>
              </a:p>
              <a:p>
                <a:pPr marL="285750" indent="-285750" algn="just" latinLnBrk="0">
                  <a:spcBef>
                    <a:spcPts val="300"/>
                  </a:spcBef>
                  <a:spcAft>
                    <a:spcPts val="300"/>
                  </a:spcAft>
                  <a:buFontTx/>
                  <a:buChar char="-"/>
                </a:pPr>
                <a:r>
                  <a:rPr lang="en-US"/>
                  <a:t>Training kết hợp dropout để tránh overfit (message dropout/ node dropout)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C078DD3-B789-BB44-4308-6E225F9497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6321" y="1280161"/>
                <a:ext cx="9580879" cy="3934096"/>
              </a:xfrm>
              <a:prstGeom prst="rect">
                <a:avLst/>
              </a:prstGeom>
              <a:blipFill>
                <a:blip r:embed="rId5"/>
                <a:stretch>
                  <a:fillRect l="-509" t="-775" r="-9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448483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ECC80F9-88DA-415C-B69B-55F6C7756629}"/>
              </a:ext>
            </a:extLst>
          </p:cNvPr>
          <p:cNvSpPr txBox="1"/>
          <p:nvPr/>
        </p:nvSpPr>
        <p:spPr>
          <a:xfrm>
            <a:off x="578715" y="465985"/>
            <a:ext cx="97638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>
                <a:solidFill>
                  <a:srgbClr val="1F2025"/>
                </a:solidFill>
                <a:latin typeface="+mj-lt"/>
                <a:cs typeface="Arial" panose="020B0604020202020204" pitchFamily="34" charset="0"/>
              </a:rPr>
              <a:t>ĐÁNH GIÁ MÔ HÌNH</a:t>
            </a:r>
            <a:endParaRPr lang="ko-KR" altLang="en-US" sz="2400" b="1" dirty="0">
              <a:solidFill>
                <a:srgbClr val="1F2025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73FE535-94A1-4E5D-B190-1D99674EF915}"/>
              </a:ext>
            </a:extLst>
          </p:cNvPr>
          <p:cNvSpPr/>
          <p:nvPr/>
        </p:nvSpPr>
        <p:spPr>
          <a:xfrm>
            <a:off x="0" y="6206532"/>
            <a:ext cx="12192000" cy="651468"/>
          </a:xfrm>
          <a:prstGeom prst="rect">
            <a:avLst/>
          </a:prstGeom>
          <a:solidFill>
            <a:srgbClr val="1F2025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pic>
        <p:nvPicPr>
          <p:cNvPr id="17" name="그래픽 16">
            <a:extLst>
              <a:ext uri="{FF2B5EF4-FFF2-40B4-BE49-F238E27FC236}">
                <a16:creationId xmlns:a16="http://schemas.microsoft.com/office/drawing/2014/main" id="{7A988829-597B-495C-9112-A39D40EF9F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22584" y="6348701"/>
            <a:ext cx="626516" cy="36713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C078DD3-B789-BB44-4308-6E225F9497A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36321" y="1280161"/>
                <a:ext cx="9580879" cy="4132098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285750" indent="-285750" algn="just" latinLnBrk="0">
                  <a:spcBef>
                    <a:spcPts val="300"/>
                  </a:spcBef>
                  <a:spcAft>
                    <a:spcPts val="300"/>
                  </a:spcAft>
                  <a:buFontTx/>
                  <a:buChar char="-"/>
                </a:pPr>
                <a:r>
                  <a:rPr lang="en-US" sz="2400"/>
                  <a:t>Kích thước mô hình</a:t>
                </a:r>
              </a:p>
              <a:p>
                <a:pPr marL="742950" lvl="1" indent="-285750" algn="just" latinLnBrk="0">
                  <a:spcBef>
                    <a:spcPts val="300"/>
                  </a:spcBef>
                  <a:spcAft>
                    <a:spcPts val="300"/>
                  </a:spcAft>
                  <a:buFontTx/>
                  <a:buChar char="-"/>
                </a:pPr>
                <a:r>
                  <a:rPr lang="en-US" sz="2400" b="0"/>
                  <a:t>2 ma trận trọng số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/>
                  <a:t>: size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sz="2400"/>
                  <a:t> </a:t>
                </a:r>
              </a:p>
              <a:p>
                <a:pPr marL="742950" lvl="1" indent="-285750" algn="just" latinLnBrk="0">
                  <a:spcBef>
                    <a:spcPts val="300"/>
                  </a:spcBef>
                  <a:spcAft>
                    <a:spcPts val="300"/>
                  </a:spcAft>
                  <a:buFontTx/>
                  <a:buChar char="-"/>
                </a:pPr>
                <a:r>
                  <a:rPr lang="en-US" sz="2400" b="0"/>
                  <a:t>Số layer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 (&lt;5)</m:t>
                    </m:r>
                  </m:oMath>
                </a14:m>
                <a:endParaRPr lang="en-US" sz="2400"/>
              </a:p>
              <a:p>
                <a:pPr marL="742950" lvl="1" indent="-285750" algn="just" latinLnBrk="0">
                  <a:spcBef>
                    <a:spcPts val="300"/>
                  </a:spcBef>
                  <a:spcAft>
                    <a:spcPts val="300"/>
                  </a:spcAft>
                  <a:buFontTx/>
                  <a:buChar char="-"/>
                </a:pPr>
                <a:r>
                  <a:rPr lang="en-US" sz="2400"/>
                  <a:t>Ví dụ: embedding size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=64</m:t>
                    </m:r>
                  </m:oMath>
                </a14:m>
                <a:r>
                  <a:rPr lang="en-US" sz="2400"/>
                  <a:t>, số layer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en-US" sz="2400"/>
                  <a:t> </a:t>
                </a:r>
              </a:p>
              <a:p>
                <a:pPr marL="1027113" lvl="1" indent="-285750" algn="just" latinLnBrk="0">
                  <a:spcBef>
                    <a:spcPts val="300"/>
                  </a:spcBef>
                  <a:spcAft>
                    <a:spcPts val="300"/>
                  </a:spcAft>
                  <a:buFont typeface="Symbol" panose="05050102010706020507" pitchFamily="18" charset="2"/>
                  <a:buChar char="Þ"/>
                </a:pPr>
                <a:r>
                  <a:rPr lang="en-US" sz="2400"/>
                  <a:t>Kích thước mô hình: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2×3×64×64=0.24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𝑡𝑟𝑖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ệ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𝑡h𝑎𝑚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ố </m:t>
                    </m:r>
                  </m:oMath>
                </a14:m>
                <a:endParaRPr lang="en-US" sz="2400"/>
              </a:p>
              <a:p>
                <a:pPr marL="285750" indent="-285750" algn="just" latinLnBrk="0">
                  <a:spcBef>
                    <a:spcPts val="300"/>
                  </a:spcBef>
                  <a:spcAft>
                    <a:spcPts val="300"/>
                  </a:spcAft>
                  <a:buFontTx/>
                  <a:buChar char="-"/>
                </a:pPr>
                <a:r>
                  <a:rPr lang="en-US" sz="2400"/>
                  <a:t>Độ phức tạp tính toán</a:t>
                </a:r>
              </a:p>
              <a:p>
                <a:pPr marL="742950" lvl="1" indent="-285750" algn="just" latinLnBrk="0">
                  <a:spcBef>
                    <a:spcPts val="300"/>
                  </a:spcBef>
                  <a:spcAft>
                    <a:spcPts val="300"/>
                  </a:spcAft>
                  <a:buFontTx/>
                  <a:buChar char="-"/>
                </a:pPr>
                <a:r>
                  <a:rPr lang="en-US" sz="2400"/>
                  <a:t>Lớp lan truyền: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ℛ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</m:sup>
                            </m:sSup>
                          </m:e>
                        </m:d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</m:oMath>
                </a14:m>
                <a:endParaRPr lang="en-US" sz="2400"/>
              </a:p>
              <a:p>
                <a:pPr marL="742950" lvl="1" indent="-285750" algn="just" latinLnBrk="0">
                  <a:spcBef>
                    <a:spcPts val="300"/>
                  </a:spcBef>
                  <a:spcAft>
                    <a:spcPts val="300"/>
                  </a:spcAft>
                  <a:buFontTx/>
                  <a:buChar char="-"/>
                </a:pPr>
                <a:r>
                  <a:rPr lang="en-US" sz="2400"/>
                  <a:t>Lớp dự đoán: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ℛ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</m:sup>
                            </m:sSup>
                          </m:e>
                        </m:d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e>
                    </m:d>
                  </m:oMath>
                </a14:m>
                <a:endParaRPr lang="en-US" sz="2400" b="0"/>
              </a:p>
              <a:p>
                <a:pPr marL="742950" lvl="1" indent="-285750" algn="just" latinLnBrk="0">
                  <a:spcBef>
                    <a:spcPts val="300"/>
                  </a:spcBef>
                  <a:spcAft>
                    <a:spcPts val="300"/>
                  </a:spcAft>
                  <a:buFontTx/>
                  <a:buChar char="-"/>
                </a:pPr>
                <a:r>
                  <a:rPr lang="en-US" sz="2400"/>
                  <a:t>Tổng độ phức tạp qua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sz="2400"/>
                  <a:t> lớp: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400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p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ℛ</m:t>
                                    </m:r>
                                  </m:e>
                                  <m:sup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</m:t>
                                    </m:r>
                                  </m:sup>
                                </m:sSup>
                              </m:e>
                            </m:d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</m:e>
                        </m:nary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+</m:t>
                        </m:r>
                        <m:nary>
                          <m:naryPr>
                            <m:chr m:val="∑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400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p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ℛ</m:t>
                                    </m:r>
                                  </m:e>
                                  <m:sup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</m:t>
                                    </m:r>
                                  </m:sup>
                                </m:sSup>
                              </m:e>
                            </m:d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sub>
                            </m:sSub>
                          </m:e>
                        </m:nary>
                      </m:e>
                    </m:d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C078DD3-B789-BB44-4308-6E225F9497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6321" y="1280161"/>
                <a:ext cx="9580879" cy="4132098"/>
              </a:xfrm>
              <a:prstGeom prst="rect">
                <a:avLst/>
              </a:prstGeom>
              <a:blipFill>
                <a:blip r:embed="rId5"/>
                <a:stretch>
                  <a:fillRect l="-1018" t="-1327" b="-7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218454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142F346-FC6A-493B-995E-DB2FC357CBE3}"/>
              </a:ext>
            </a:extLst>
          </p:cNvPr>
          <p:cNvSpPr txBox="1"/>
          <p:nvPr/>
        </p:nvSpPr>
        <p:spPr>
          <a:xfrm>
            <a:off x="3708400" y="2759168"/>
            <a:ext cx="4775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>
                <a:solidFill>
                  <a:srgbClr val="1F2025"/>
                </a:solidFill>
                <a:latin typeface="+mj-lt"/>
                <a:cs typeface="Arial" panose="020B0604020202020204" pitchFamily="34" charset="0"/>
              </a:rPr>
              <a:t>III</a:t>
            </a:r>
            <a:r>
              <a:rPr lang="vi-VN" altLang="ko-KR" sz="3600" b="1">
                <a:solidFill>
                  <a:srgbClr val="1F2025"/>
                </a:solidFill>
                <a:latin typeface="+mj-lt"/>
                <a:cs typeface="Arial" panose="020B0604020202020204" pitchFamily="34" charset="0"/>
              </a:rPr>
              <a:t>. </a:t>
            </a:r>
            <a:r>
              <a:rPr lang="en-US" altLang="ko-KR" sz="3600" b="1">
                <a:solidFill>
                  <a:srgbClr val="1F2025"/>
                </a:solidFill>
                <a:latin typeface="+mj-lt"/>
                <a:cs typeface="Arial" panose="020B0604020202020204" pitchFamily="34" charset="0"/>
              </a:rPr>
              <a:t>THỰC NGHIỆM</a:t>
            </a:r>
            <a:endParaRPr lang="ko-KR" altLang="en-US" sz="3600" b="1" dirty="0">
              <a:solidFill>
                <a:srgbClr val="1F2025"/>
              </a:solidFill>
              <a:latin typeface="+mj-lt"/>
              <a:cs typeface="Arial" panose="020B0604020202020204" pitchFamily="34" charset="0"/>
            </a:endParaRPr>
          </a:p>
        </p:txBody>
      </p:sp>
      <p:pic>
        <p:nvPicPr>
          <p:cNvPr id="7" name="그래픽 6">
            <a:extLst>
              <a:ext uri="{FF2B5EF4-FFF2-40B4-BE49-F238E27FC236}">
                <a16:creationId xmlns:a16="http://schemas.microsoft.com/office/drawing/2014/main" id="{174595B1-92CE-44ED-97FE-F6A897FE48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2402" y="217015"/>
            <a:ext cx="834391" cy="488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7318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ECC80F9-88DA-415C-B69B-55F6C7756629}"/>
              </a:ext>
            </a:extLst>
          </p:cNvPr>
          <p:cNvSpPr txBox="1"/>
          <p:nvPr/>
        </p:nvSpPr>
        <p:spPr>
          <a:xfrm>
            <a:off x="578715" y="465985"/>
            <a:ext cx="6650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>
                <a:solidFill>
                  <a:srgbClr val="1F2025"/>
                </a:solidFill>
                <a:latin typeface="+mj-lt"/>
                <a:cs typeface="Arial" panose="020B0604020202020204" pitchFamily="34" charset="0"/>
              </a:rPr>
              <a:t>1. DỮ LIỆU</a:t>
            </a:r>
            <a:endParaRPr lang="ko-KR" altLang="en-US" sz="2400" b="1" dirty="0">
              <a:solidFill>
                <a:srgbClr val="1F2025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73FE535-94A1-4E5D-B190-1D99674EF915}"/>
              </a:ext>
            </a:extLst>
          </p:cNvPr>
          <p:cNvSpPr/>
          <p:nvPr/>
        </p:nvSpPr>
        <p:spPr>
          <a:xfrm>
            <a:off x="0" y="6206532"/>
            <a:ext cx="12192000" cy="651468"/>
          </a:xfrm>
          <a:prstGeom prst="rect">
            <a:avLst/>
          </a:prstGeom>
          <a:solidFill>
            <a:srgbClr val="1F2025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pic>
        <p:nvPicPr>
          <p:cNvPr id="17" name="그래픽 16">
            <a:extLst>
              <a:ext uri="{FF2B5EF4-FFF2-40B4-BE49-F238E27FC236}">
                <a16:creationId xmlns:a16="http://schemas.microsoft.com/office/drawing/2014/main" id="{7A988829-597B-495C-9112-A39D40EF9F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22584" y="6348701"/>
            <a:ext cx="626516" cy="36713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85FFF73-4A9F-8C38-B371-5294A6DE17F3}"/>
              </a:ext>
            </a:extLst>
          </p:cNvPr>
          <p:cNvSpPr txBox="1"/>
          <p:nvPr/>
        </p:nvSpPr>
        <p:spPr>
          <a:xfrm>
            <a:off x="839098" y="1568038"/>
            <a:ext cx="665042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latinLnBrk="0">
              <a:buFontTx/>
              <a:buChar char="-"/>
            </a:pPr>
            <a:r>
              <a:rPr lang="en-US"/>
              <a:t>Gowalla là website mạng xã hội dựa trên địa điểm, người dùng chia sẻ địa điểm của họ bằng việc check-in.</a:t>
            </a:r>
          </a:p>
          <a:p>
            <a:pPr marL="285750" indent="-285750" latinLnBrk="0">
              <a:buFontTx/>
              <a:buChar char="-"/>
            </a:pPr>
            <a:r>
              <a:rPr lang="en-US"/>
              <a:t>Tập Gowalla: dữ liệu thông tin địa điểm người dùng chia sẻ khi check in. Chỉ lấy user, item có ít nhất 10 tương tác.</a:t>
            </a:r>
          </a:p>
          <a:p>
            <a:pPr marL="285750" indent="-285750" latinLnBrk="0">
              <a:buFontTx/>
              <a:buChar char="-"/>
            </a:pPr>
            <a:r>
              <a:rPr lang="en-VN"/>
              <a:t>Trong tập train là 810128 tương tác, và tập test là 217242 tương tác</a:t>
            </a:r>
          </a:p>
          <a:p>
            <a:pPr marL="285750" indent="-285750" latinLnBrk="0">
              <a:buFontTx/>
              <a:buChar char="-"/>
            </a:pPr>
            <a:endParaRPr lang="en-US"/>
          </a:p>
          <a:p>
            <a:pPr marL="285750" indent="-285750" latinLnBrk="0">
              <a:buFontTx/>
              <a:buChar char="-"/>
            </a:pPr>
            <a:endParaRPr lang="en-US"/>
          </a:p>
        </p:txBody>
      </p:sp>
      <p:pic>
        <p:nvPicPr>
          <p:cNvPr id="10" name="Picture 9" descr="A logo of a kangaroo&#10;&#10;Description automatically generated with low confidence">
            <a:extLst>
              <a:ext uri="{FF2B5EF4-FFF2-40B4-BE49-F238E27FC236}">
                <a16:creationId xmlns:a16="http://schemas.microsoft.com/office/drawing/2014/main" id="{2980CBFF-1749-13D2-5EAB-FC44CDAF76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5148" y="1082078"/>
            <a:ext cx="2098444" cy="2098444"/>
          </a:xfrm>
          <a:prstGeom prst="rect">
            <a:avLst/>
          </a:prstGeom>
        </p:spPr>
      </p:pic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C84BB170-49D8-842F-B244-5D4E2201EE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4281901"/>
              </p:ext>
            </p:extLst>
          </p:nvPr>
        </p:nvGraphicFramePr>
        <p:xfrm>
          <a:off x="3903927" y="3581007"/>
          <a:ext cx="3923957" cy="2225040"/>
        </p:xfrm>
        <a:graphic>
          <a:graphicData uri="http://schemas.openxmlformats.org/drawingml/2006/table">
            <a:tbl>
              <a:tblPr firstRow="1" bandRow="1">
                <a:tableStyleId>{EB9631B5-78F2-41C9-869B-9F39066F8104}</a:tableStyleId>
              </a:tblPr>
              <a:tblGrid>
                <a:gridCol w="1650313">
                  <a:extLst>
                    <a:ext uri="{9D8B030D-6E8A-4147-A177-3AD203B41FA5}">
                      <a16:colId xmlns:a16="http://schemas.microsoft.com/office/drawing/2014/main" val="990065617"/>
                    </a:ext>
                  </a:extLst>
                </a:gridCol>
                <a:gridCol w="2273644">
                  <a:extLst>
                    <a:ext uri="{9D8B030D-6E8A-4147-A177-3AD203B41FA5}">
                      <a16:colId xmlns:a16="http://schemas.microsoft.com/office/drawing/2014/main" val="3739375855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en-US"/>
                        <a:t>Gowalla dataset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26004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Users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29.858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45930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Items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40.981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21346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Interactions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1.027.370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80443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Density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0,00084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81865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46045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633589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DC4F47B-7DEF-4179-95D3-8FAA893C1F90}"/>
              </a:ext>
            </a:extLst>
          </p:cNvPr>
          <p:cNvSpPr/>
          <p:nvPr/>
        </p:nvSpPr>
        <p:spPr>
          <a:xfrm>
            <a:off x="0" y="0"/>
            <a:ext cx="3416300" cy="6858000"/>
          </a:xfrm>
          <a:prstGeom prst="rect">
            <a:avLst/>
          </a:prstGeom>
          <a:solidFill>
            <a:srgbClr val="1F2025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17BEF87-CDAD-4303-B1EC-61AB31BD19D4}"/>
              </a:ext>
            </a:extLst>
          </p:cNvPr>
          <p:cNvSpPr/>
          <p:nvPr/>
        </p:nvSpPr>
        <p:spPr>
          <a:xfrm>
            <a:off x="4390247" y="1170393"/>
            <a:ext cx="457353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>
                <a:solidFill>
                  <a:srgbClr val="1F2025"/>
                </a:solidFill>
                <a:latin typeface="+mj-lt"/>
              </a:rPr>
              <a:t>I. GIỚI THIỆU</a:t>
            </a:r>
            <a:endParaRPr lang="ko-KR" altLang="en-US" sz="2400" dirty="0">
              <a:solidFill>
                <a:srgbClr val="1F2025"/>
              </a:solidFill>
              <a:latin typeface="+mj-lt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0C504B48-A0BB-454E-AE51-429986957D05}"/>
              </a:ext>
            </a:extLst>
          </p:cNvPr>
          <p:cNvSpPr/>
          <p:nvPr/>
        </p:nvSpPr>
        <p:spPr>
          <a:xfrm>
            <a:off x="4390245" y="5123948"/>
            <a:ext cx="457353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rgbClr val="1F2025"/>
                </a:solidFill>
                <a:latin typeface="+mj-lt"/>
              </a:rPr>
              <a:t>IV. KẾT LUẬN &amp; ĐỀ XUẤT </a:t>
            </a:r>
            <a:endParaRPr lang="ko-KR" altLang="en-US" sz="2400" dirty="0">
              <a:solidFill>
                <a:srgbClr val="1F2025"/>
              </a:solidFill>
              <a:latin typeface="+mj-lt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2FD2DEC-45BC-408F-8016-22CF7F88BB3C}"/>
              </a:ext>
            </a:extLst>
          </p:cNvPr>
          <p:cNvSpPr txBox="1"/>
          <p:nvPr/>
        </p:nvSpPr>
        <p:spPr>
          <a:xfrm>
            <a:off x="506883" y="1028045"/>
            <a:ext cx="2909417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 b="1">
                <a:latin typeface="Arial Black" panose="020B0A040201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ko-KR" sz="2800" b="0" dirty="0">
                <a:solidFill>
                  <a:schemeClr val="bg1"/>
                </a:solidFill>
                <a:latin typeface="+mj-lt"/>
              </a:rPr>
              <a:t>NỘI DUNG</a:t>
            </a:r>
            <a:endParaRPr lang="ko-KR" altLang="en-US" sz="2800" b="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9" name="그래픽 18">
            <a:extLst>
              <a:ext uri="{FF2B5EF4-FFF2-40B4-BE49-F238E27FC236}">
                <a16:creationId xmlns:a16="http://schemas.microsoft.com/office/drawing/2014/main" id="{A69FF0B0-BF80-4678-860F-265385EAF1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4207" y="1632058"/>
            <a:ext cx="834391" cy="488942"/>
          </a:xfrm>
          <a:prstGeom prst="rect">
            <a:avLst/>
          </a:prstGeom>
        </p:spPr>
      </p:pic>
      <p:sp>
        <p:nvSpPr>
          <p:cNvPr id="29" name="직사각형 23">
            <a:extLst>
              <a:ext uri="{FF2B5EF4-FFF2-40B4-BE49-F238E27FC236}">
                <a16:creationId xmlns:a16="http://schemas.microsoft.com/office/drawing/2014/main" id="{FD5C1B37-E701-4683-9671-EA08E1115E33}"/>
              </a:ext>
            </a:extLst>
          </p:cNvPr>
          <p:cNvSpPr/>
          <p:nvPr/>
        </p:nvSpPr>
        <p:spPr>
          <a:xfrm>
            <a:off x="4390247" y="3821775"/>
            <a:ext cx="457353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rgbClr val="1F2025"/>
                </a:solidFill>
                <a:latin typeface="+mj-lt"/>
              </a:rPr>
              <a:t>III</a:t>
            </a:r>
            <a:r>
              <a:rPr lang="en-US" altLang="ko-KR" sz="2400" b="1">
                <a:solidFill>
                  <a:srgbClr val="1F2025"/>
                </a:solidFill>
                <a:latin typeface="+mj-lt"/>
              </a:rPr>
              <a:t>. THỰC NGHIỆM</a:t>
            </a:r>
            <a:endParaRPr lang="ko-KR" altLang="en-US" sz="2400" dirty="0">
              <a:solidFill>
                <a:srgbClr val="1F2025"/>
              </a:solidFill>
              <a:latin typeface="+mj-lt"/>
            </a:endParaRPr>
          </a:p>
        </p:txBody>
      </p:sp>
      <p:sp>
        <p:nvSpPr>
          <p:cNvPr id="30" name="직사각형 23">
            <a:extLst>
              <a:ext uri="{FF2B5EF4-FFF2-40B4-BE49-F238E27FC236}">
                <a16:creationId xmlns:a16="http://schemas.microsoft.com/office/drawing/2014/main" id="{D1F10F51-009B-4EEE-A667-3D4D33B27340}"/>
              </a:ext>
            </a:extLst>
          </p:cNvPr>
          <p:cNvSpPr/>
          <p:nvPr/>
        </p:nvSpPr>
        <p:spPr>
          <a:xfrm>
            <a:off x="4390246" y="2472175"/>
            <a:ext cx="691618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>
                <a:solidFill>
                  <a:srgbClr val="1F2025"/>
                </a:solidFill>
                <a:latin typeface="+mj-lt"/>
              </a:rPr>
              <a:t>II. LỌC CỘNG TÁC DỰA TRÊN MẠNG NƠ RON ĐỒ THỊ</a:t>
            </a:r>
            <a:endParaRPr lang="ko-KR" altLang="en-US" sz="2400" dirty="0">
              <a:solidFill>
                <a:srgbClr val="1F2025"/>
              </a:solidFill>
              <a:latin typeface="+mj-lt"/>
            </a:endParaRPr>
          </a:p>
        </p:txBody>
      </p:sp>
      <p:sp>
        <p:nvSpPr>
          <p:cNvPr id="3" name="직사각형 23">
            <a:extLst>
              <a:ext uri="{FF2B5EF4-FFF2-40B4-BE49-F238E27FC236}">
                <a16:creationId xmlns:a16="http://schemas.microsoft.com/office/drawing/2014/main" id="{40E2A407-4B8A-F9BD-35C1-E185DC244DB2}"/>
              </a:ext>
            </a:extLst>
          </p:cNvPr>
          <p:cNvSpPr/>
          <p:nvPr/>
        </p:nvSpPr>
        <p:spPr>
          <a:xfrm>
            <a:off x="4626732" y="2974032"/>
            <a:ext cx="53718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rgbClr val="1F20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1. KIẾN TRÚC TỔNG QUAN</a:t>
            </a:r>
            <a:endParaRPr lang="ko-KR" altLang="en-US" dirty="0">
              <a:solidFill>
                <a:srgbClr val="1F2025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직사각형 23">
            <a:extLst>
              <a:ext uri="{FF2B5EF4-FFF2-40B4-BE49-F238E27FC236}">
                <a16:creationId xmlns:a16="http://schemas.microsoft.com/office/drawing/2014/main" id="{F8462112-546A-61FF-B6B5-6FD9D6E07E0A}"/>
              </a:ext>
            </a:extLst>
          </p:cNvPr>
          <p:cNvSpPr/>
          <p:nvPr/>
        </p:nvSpPr>
        <p:spPr>
          <a:xfrm>
            <a:off x="4626732" y="3392740"/>
            <a:ext cx="53718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rgbClr val="1F20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2. CÁC KỸ THUẬT CỦA NGCF</a:t>
            </a:r>
            <a:endParaRPr lang="ko-KR" altLang="en-US" dirty="0">
              <a:solidFill>
                <a:srgbClr val="1F2025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직사각형 23">
            <a:extLst>
              <a:ext uri="{FF2B5EF4-FFF2-40B4-BE49-F238E27FC236}">
                <a16:creationId xmlns:a16="http://schemas.microsoft.com/office/drawing/2014/main" id="{1BDA648F-5F9B-BB84-C8CB-6B63468976CF}"/>
              </a:ext>
            </a:extLst>
          </p:cNvPr>
          <p:cNvSpPr/>
          <p:nvPr/>
        </p:nvSpPr>
        <p:spPr>
          <a:xfrm>
            <a:off x="4626732" y="1641074"/>
            <a:ext cx="53718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rgbClr val="1F20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1. HỆ THỐNG GỢI Ý</a:t>
            </a:r>
            <a:endParaRPr lang="ko-KR" altLang="en-US" dirty="0">
              <a:solidFill>
                <a:srgbClr val="1F2025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직사각형 23">
            <a:extLst>
              <a:ext uri="{FF2B5EF4-FFF2-40B4-BE49-F238E27FC236}">
                <a16:creationId xmlns:a16="http://schemas.microsoft.com/office/drawing/2014/main" id="{FC6DCEAD-6AD9-3B24-2F4C-C2707B46AC75}"/>
              </a:ext>
            </a:extLst>
          </p:cNvPr>
          <p:cNvSpPr/>
          <p:nvPr/>
        </p:nvSpPr>
        <p:spPr>
          <a:xfrm>
            <a:off x="4626732" y="2063425"/>
            <a:ext cx="53718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rgbClr val="1F20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2. MẠNG NƠ RON ĐỒ THỊ</a:t>
            </a:r>
            <a:endParaRPr lang="ko-KR" altLang="en-US" dirty="0">
              <a:solidFill>
                <a:srgbClr val="1F2025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직사각형 26">
            <a:extLst>
              <a:ext uri="{FF2B5EF4-FFF2-40B4-BE49-F238E27FC236}">
                <a16:creationId xmlns:a16="http://schemas.microsoft.com/office/drawing/2014/main" id="{654E8112-A88F-9584-69CE-737B2FC01D72}"/>
              </a:ext>
            </a:extLst>
          </p:cNvPr>
          <p:cNvSpPr/>
          <p:nvPr/>
        </p:nvSpPr>
        <p:spPr>
          <a:xfrm>
            <a:off x="4390244" y="5622684"/>
            <a:ext cx="457353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rgbClr val="1F2025"/>
                </a:solidFill>
                <a:latin typeface="+mj-lt"/>
              </a:rPr>
              <a:t>V. DEMO</a:t>
            </a:r>
            <a:endParaRPr lang="ko-KR" altLang="en-US" sz="2400" dirty="0">
              <a:solidFill>
                <a:srgbClr val="1F2025"/>
              </a:solidFill>
              <a:latin typeface="+mj-lt"/>
            </a:endParaRPr>
          </a:p>
        </p:txBody>
      </p:sp>
      <p:sp>
        <p:nvSpPr>
          <p:cNvPr id="8" name="직사각형 23">
            <a:extLst>
              <a:ext uri="{FF2B5EF4-FFF2-40B4-BE49-F238E27FC236}">
                <a16:creationId xmlns:a16="http://schemas.microsoft.com/office/drawing/2014/main" id="{57098BE7-EAB5-29C3-5453-E28B4B97BBB0}"/>
              </a:ext>
            </a:extLst>
          </p:cNvPr>
          <p:cNvSpPr/>
          <p:nvPr/>
        </p:nvSpPr>
        <p:spPr>
          <a:xfrm>
            <a:off x="4626732" y="4299147"/>
            <a:ext cx="53718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rgbClr val="1F20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1. DỮ LIỆU VÀ ĐỘ ĐO</a:t>
            </a:r>
            <a:endParaRPr lang="ko-KR" altLang="en-US" dirty="0">
              <a:solidFill>
                <a:srgbClr val="1F2025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직사각형 23">
            <a:extLst>
              <a:ext uri="{FF2B5EF4-FFF2-40B4-BE49-F238E27FC236}">
                <a16:creationId xmlns:a16="http://schemas.microsoft.com/office/drawing/2014/main" id="{A921D275-647D-ADF9-F9F9-C61304DE1694}"/>
              </a:ext>
            </a:extLst>
          </p:cNvPr>
          <p:cNvSpPr/>
          <p:nvPr/>
        </p:nvSpPr>
        <p:spPr>
          <a:xfrm>
            <a:off x="4626732" y="4723838"/>
            <a:ext cx="53718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rgbClr val="1F20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2. KẾT QUẢ</a:t>
            </a:r>
            <a:endParaRPr lang="ko-KR" altLang="en-US" dirty="0">
              <a:solidFill>
                <a:srgbClr val="1F2025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92802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ECC80F9-88DA-415C-B69B-55F6C7756629}"/>
              </a:ext>
            </a:extLst>
          </p:cNvPr>
          <p:cNvSpPr txBox="1"/>
          <p:nvPr/>
        </p:nvSpPr>
        <p:spPr>
          <a:xfrm>
            <a:off x="578715" y="465985"/>
            <a:ext cx="6650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>
                <a:solidFill>
                  <a:srgbClr val="1F2025"/>
                </a:solidFill>
                <a:latin typeface="+mj-lt"/>
                <a:cs typeface="Arial" panose="020B0604020202020204" pitchFamily="34" charset="0"/>
              </a:rPr>
              <a:t>2. ĐỘ ĐO ĐÁNH GIÁ </a:t>
            </a:r>
            <a:endParaRPr lang="ko-KR" altLang="en-US" sz="2400" b="1" dirty="0">
              <a:solidFill>
                <a:srgbClr val="1F2025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73FE535-94A1-4E5D-B190-1D99674EF915}"/>
              </a:ext>
            </a:extLst>
          </p:cNvPr>
          <p:cNvSpPr/>
          <p:nvPr/>
        </p:nvSpPr>
        <p:spPr>
          <a:xfrm>
            <a:off x="0" y="6206532"/>
            <a:ext cx="12192000" cy="651468"/>
          </a:xfrm>
          <a:prstGeom prst="rect">
            <a:avLst/>
          </a:prstGeom>
          <a:solidFill>
            <a:srgbClr val="1F2025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pic>
        <p:nvPicPr>
          <p:cNvPr id="17" name="그래픽 16">
            <a:extLst>
              <a:ext uri="{FF2B5EF4-FFF2-40B4-BE49-F238E27FC236}">
                <a16:creationId xmlns:a16="http://schemas.microsoft.com/office/drawing/2014/main" id="{7A988829-597B-495C-9112-A39D40EF9F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22584" y="6348701"/>
            <a:ext cx="626516" cy="36713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85FFF73-4A9F-8C38-B371-5294A6DE17F3}"/>
              </a:ext>
            </a:extLst>
          </p:cNvPr>
          <p:cNvSpPr txBox="1"/>
          <p:nvPr/>
        </p:nvSpPr>
        <p:spPr>
          <a:xfrm>
            <a:off x="553825" y="1442093"/>
            <a:ext cx="678649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latinLnBrk="0">
              <a:buFontTx/>
              <a:buChar char="-"/>
            </a:pPr>
            <a:r>
              <a:rPr lang="en-US"/>
              <a:t>Recall@K:</a:t>
            </a:r>
          </a:p>
          <a:p>
            <a:pPr marL="742950" lvl="1" indent="-285750" latinLnBrk="0">
              <a:buFontTx/>
              <a:buChar char="-"/>
            </a:pPr>
            <a:r>
              <a:rPr lang="en-US"/>
              <a:t>K là top K gợi ý items đứng đầu.</a:t>
            </a:r>
          </a:p>
          <a:p>
            <a:pPr marL="742950" lvl="1" indent="-285750" latinLnBrk="0">
              <a:buFontTx/>
              <a:buChar char="-"/>
            </a:pPr>
            <a:r>
              <a:rPr lang="en-US"/>
              <a:t>Recall@K đo (số lượng gợi ý items chính xác trong K) trên (tổng số lượng items có liên quan trong toàn bộ tập dữ liệu).</a:t>
            </a:r>
          </a:p>
          <a:p>
            <a:pPr marL="285750" indent="-285750" latinLnBrk="0">
              <a:buFontTx/>
              <a:buChar char="-"/>
            </a:pPr>
            <a:endParaRPr lang="en-US"/>
          </a:p>
          <a:p>
            <a:pPr marL="285750" indent="-285750" latinLnBrk="0">
              <a:buFontTx/>
              <a:buChar char="-"/>
            </a:pPr>
            <a:endParaRPr lang="en-US"/>
          </a:p>
          <a:p>
            <a:pPr marL="285750" indent="-285750" latinLnBrk="0">
              <a:buFontTx/>
              <a:buChar char="-"/>
            </a:pPr>
            <a:endParaRPr lang="en-US"/>
          </a:p>
          <a:p>
            <a:pPr marL="285750" indent="-285750" latinLnBrk="0">
              <a:buFontTx/>
              <a:buChar char="-"/>
            </a:pPr>
            <a:endParaRPr lang="en-US"/>
          </a:p>
          <a:p>
            <a:pPr marL="285750" indent="-285750" latinLnBrk="0">
              <a:buFontTx/>
              <a:buChar char="-"/>
            </a:pPr>
            <a:endParaRPr lang="en-US"/>
          </a:p>
        </p:txBody>
      </p:sp>
      <p:pic>
        <p:nvPicPr>
          <p:cNvPr id="6" name="Picture 5" descr="A picture containing text, font, white, screenshot&#10;&#10;Description automatically generated">
            <a:extLst>
              <a:ext uri="{FF2B5EF4-FFF2-40B4-BE49-F238E27FC236}">
                <a16:creationId xmlns:a16="http://schemas.microsoft.com/office/drawing/2014/main" id="{B71B2424-0C79-AE8D-3E1C-3086F648E3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2645" y="3191892"/>
            <a:ext cx="4895558" cy="722591"/>
          </a:xfrm>
          <a:prstGeom prst="rect">
            <a:avLst/>
          </a:prstGeom>
        </p:spPr>
      </p:pic>
      <p:pic>
        <p:nvPicPr>
          <p:cNvPr id="10" name="Picture 9" descr="A picture containing text, screenshot, font, number&#10;&#10;Description automatically generated">
            <a:extLst>
              <a:ext uri="{FF2B5EF4-FFF2-40B4-BE49-F238E27FC236}">
                <a16:creationId xmlns:a16="http://schemas.microsoft.com/office/drawing/2014/main" id="{5A543F12-ED45-36CA-865B-46B89F5FA7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0320" y="1249062"/>
            <a:ext cx="4508780" cy="3150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3116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ECC80F9-88DA-415C-B69B-55F6C7756629}"/>
              </a:ext>
            </a:extLst>
          </p:cNvPr>
          <p:cNvSpPr txBox="1"/>
          <p:nvPr/>
        </p:nvSpPr>
        <p:spPr>
          <a:xfrm>
            <a:off x="578715" y="465985"/>
            <a:ext cx="6650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>
                <a:solidFill>
                  <a:srgbClr val="1F2025"/>
                </a:solidFill>
                <a:latin typeface="+mj-lt"/>
                <a:cs typeface="Arial" panose="020B0604020202020204" pitchFamily="34" charset="0"/>
              </a:rPr>
              <a:t>2. ĐỘ ĐO ĐÁNH GIÁ </a:t>
            </a:r>
            <a:endParaRPr lang="ko-KR" altLang="en-US" sz="2400" b="1" dirty="0">
              <a:solidFill>
                <a:srgbClr val="1F2025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73FE535-94A1-4E5D-B190-1D99674EF915}"/>
              </a:ext>
            </a:extLst>
          </p:cNvPr>
          <p:cNvSpPr/>
          <p:nvPr/>
        </p:nvSpPr>
        <p:spPr>
          <a:xfrm>
            <a:off x="0" y="6206532"/>
            <a:ext cx="12192000" cy="651468"/>
          </a:xfrm>
          <a:prstGeom prst="rect">
            <a:avLst/>
          </a:prstGeom>
          <a:solidFill>
            <a:srgbClr val="1F2025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pic>
        <p:nvPicPr>
          <p:cNvPr id="17" name="그래픽 16">
            <a:extLst>
              <a:ext uri="{FF2B5EF4-FFF2-40B4-BE49-F238E27FC236}">
                <a16:creationId xmlns:a16="http://schemas.microsoft.com/office/drawing/2014/main" id="{7A988829-597B-495C-9112-A39D40EF9F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22584" y="6348701"/>
            <a:ext cx="626516" cy="36713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85FFF73-4A9F-8C38-B371-5294A6DE17F3}"/>
              </a:ext>
            </a:extLst>
          </p:cNvPr>
          <p:cNvSpPr txBox="1"/>
          <p:nvPr/>
        </p:nvSpPr>
        <p:spPr>
          <a:xfrm>
            <a:off x="892260" y="1249062"/>
            <a:ext cx="8305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latinLnBrk="0">
              <a:buFontTx/>
              <a:buChar char="-"/>
            </a:pPr>
            <a:r>
              <a:rPr lang="en-US"/>
              <a:t>Ndcg@K3 (Normalized Discounted Cumulative Gain)</a:t>
            </a:r>
            <a:endParaRPr lang="en-VN"/>
          </a:p>
        </p:txBody>
      </p:sp>
      <p:pic>
        <p:nvPicPr>
          <p:cNvPr id="7" name="Picture 6" descr="A picture containing font, text, white, line&#10;&#10;Description automatically generated">
            <a:extLst>
              <a:ext uri="{FF2B5EF4-FFF2-40B4-BE49-F238E27FC236}">
                <a16:creationId xmlns:a16="http://schemas.microsoft.com/office/drawing/2014/main" id="{532A94C6-4F98-7FBA-6199-7F14F10EE2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5231" y="3457488"/>
            <a:ext cx="2317422" cy="686440"/>
          </a:xfrm>
          <a:prstGeom prst="rect">
            <a:avLst/>
          </a:prstGeom>
        </p:spPr>
      </p:pic>
      <p:pic>
        <p:nvPicPr>
          <p:cNvPr id="9" name="Picture 8" descr="A picture containing font, text, white, line&#10;&#10;Description automatically generated">
            <a:extLst>
              <a:ext uri="{FF2B5EF4-FFF2-40B4-BE49-F238E27FC236}">
                <a16:creationId xmlns:a16="http://schemas.microsoft.com/office/drawing/2014/main" id="{CC550D63-3048-5D8F-8D68-595D45F33F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804" y="3401808"/>
            <a:ext cx="2624232" cy="698340"/>
          </a:xfrm>
          <a:prstGeom prst="rect">
            <a:avLst/>
          </a:prstGeom>
        </p:spPr>
      </p:pic>
      <p:pic>
        <p:nvPicPr>
          <p:cNvPr id="11" name="Picture 10" descr="A picture containing font, white, text, typography&#10;&#10;Description automatically generated">
            <a:extLst>
              <a:ext uri="{FF2B5EF4-FFF2-40B4-BE49-F238E27FC236}">
                <a16:creationId xmlns:a16="http://schemas.microsoft.com/office/drawing/2014/main" id="{A8EE788D-155E-7D98-8476-B8D22FDDF39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0703" y="5210322"/>
            <a:ext cx="1986447" cy="679273"/>
          </a:xfrm>
          <a:prstGeom prst="rect">
            <a:avLst/>
          </a:prstGeom>
        </p:spPr>
      </p:pic>
      <p:pic>
        <p:nvPicPr>
          <p:cNvPr id="6" name="Picture 5" descr="A picture containing font, white, graphics, design&#10;&#10;Description automatically generated">
            <a:extLst>
              <a:ext uri="{FF2B5EF4-FFF2-40B4-BE49-F238E27FC236}">
                <a16:creationId xmlns:a16="http://schemas.microsoft.com/office/drawing/2014/main" id="{63B0F49B-32E0-AC4A-C05C-218119D3C0A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833" y="2042615"/>
            <a:ext cx="1621080" cy="725084"/>
          </a:xfrm>
          <a:prstGeom prst="rect">
            <a:avLst/>
          </a:prstGeom>
        </p:spPr>
      </p:pic>
      <p:pic>
        <p:nvPicPr>
          <p:cNvPr id="10" name="Picture 9" descr="A picture containing text, font, white, line&#10;&#10;Description automatically generated">
            <a:extLst>
              <a:ext uri="{FF2B5EF4-FFF2-40B4-BE49-F238E27FC236}">
                <a16:creationId xmlns:a16="http://schemas.microsoft.com/office/drawing/2014/main" id="{E80777E8-5396-1453-C133-8D57CA239C0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0065" y="2066260"/>
            <a:ext cx="4551121" cy="668313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C05811D-D19E-7D14-3E2B-6773A513910B}"/>
              </a:ext>
            </a:extLst>
          </p:cNvPr>
          <p:cNvCxnSpPr>
            <a:cxnSpLocks/>
          </p:cNvCxnSpPr>
          <p:nvPr/>
        </p:nvCxnSpPr>
        <p:spPr>
          <a:xfrm>
            <a:off x="2419246" y="2405157"/>
            <a:ext cx="559374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C6683BA-A5B0-190D-398E-F742F493A514}"/>
              </a:ext>
            </a:extLst>
          </p:cNvPr>
          <p:cNvCxnSpPr>
            <a:cxnSpLocks/>
          </p:cNvCxnSpPr>
          <p:nvPr/>
        </p:nvCxnSpPr>
        <p:spPr>
          <a:xfrm>
            <a:off x="1947949" y="4241701"/>
            <a:ext cx="2061343" cy="76992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3D61D16-6AD8-9739-CA17-F5AC01B89044}"/>
              </a:ext>
            </a:extLst>
          </p:cNvPr>
          <p:cNvCxnSpPr>
            <a:cxnSpLocks/>
          </p:cNvCxnSpPr>
          <p:nvPr/>
        </p:nvCxnSpPr>
        <p:spPr>
          <a:xfrm>
            <a:off x="5923942" y="2919708"/>
            <a:ext cx="0" cy="33155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0B22433-1904-96BF-735A-B38873584492}"/>
              </a:ext>
            </a:extLst>
          </p:cNvPr>
          <p:cNvCxnSpPr>
            <a:cxnSpLocks/>
          </p:cNvCxnSpPr>
          <p:nvPr/>
        </p:nvCxnSpPr>
        <p:spPr>
          <a:xfrm flipH="1">
            <a:off x="4135902" y="4241701"/>
            <a:ext cx="1788040" cy="75939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5" name="Picture 44" descr="A picture containing text, number, font, screenshot&#10;&#10;Description automatically generated">
            <a:extLst>
              <a:ext uri="{FF2B5EF4-FFF2-40B4-BE49-F238E27FC236}">
                <a16:creationId xmlns:a16="http://schemas.microsoft.com/office/drawing/2014/main" id="{9E53D1C6-3E10-12D0-A4FE-B595092487E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5025" y="1843060"/>
            <a:ext cx="3677524" cy="3367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4748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ECC80F9-88DA-415C-B69B-55F6C7756629}"/>
              </a:ext>
            </a:extLst>
          </p:cNvPr>
          <p:cNvSpPr txBox="1"/>
          <p:nvPr/>
        </p:nvSpPr>
        <p:spPr>
          <a:xfrm>
            <a:off x="578715" y="465985"/>
            <a:ext cx="6650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>
                <a:solidFill>
                  <a:srgbClr val="1F2025"/>
                </a:solidFill>
                <a:latin typeface="+mj-lt"/>
                <a:cs typeface="Arial" panose="020B0604020202020204" pitchFamily="34" charset="0"/>
              </a:rPr>
              <a:t>3. NGHIÊN CỨU VỀ NGCF</a:t>
            </a:r>
            <a:endParaRPr lang="ko-KR" altLang="en-US" sz="2400" b="1" dirty="0">
              <a:solidFill>
                <a:srgbClr val="1F2025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73FE535-94A1-4E5D-B190-1D99674EF915}"/>
              </a:ext>
            </a:extLst>
          </p:cNvPr>
          <p:cNvSpPr/>
          <p:nvPr/>
        </p:nvSpPr>
        <p:spPr>
          <a:xfrm>
            <a:off x="0" y="6206532"/>
            <a:ext cx="12192000" cy="651468"/>
          </a:xfrm>
          <a:prstGeom prst="rect">
            <a:avLst/>
          </a:prstGeom>
          <a:solidFill>
            <a:srgbClr val="1F2025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pic>
        <p:nvPicPr>
          <p:cNvPr id="17" name="그래픽 16">
            <a:extLst>
              <a:ext uri="{FF2B5EF4-FFF2-40B4-BE49-F238E27FC236}">
                <a16:creationId xmlns:a16="http://schemas.microsoft.com/office/drawing/2014/main" id="{7A988829-597B-495C-9112-A39D40EF9F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22584" y="6348701"/>
            <a:ext cx="626516" cy="3671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3D85397-7410-9B6B-561F-B80CB9797C98}"/>
              </a:ext>
            </a:extLst>
          </p:cNvPr>
          <p:cNvSpPr txBox="1"/>
          <p:nvPr/>
        </p:nvSpPr>
        <p:spPr>
          <a:xfrm>
            <a:off x="596168" y="1289873"/>
            <a:ext cx="460537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latinLnBrk="0">
              <a:buFontTx/>
              <a:buChar char="-"/>
            </a:pPr>
            <a:r>
              <a:rPr lang="en-US"/>
              <a:t>Tác động của cơ chế lan truyền embedding</a:t>
            </a:r>
          </a:p>
          <a:p>
            <a:pPr marL="285750" indent="-285750" latinLnBrk="0">
              <a:buFontTx/>
              <a:buChar char="-"/>
            </a:pPr>
            <a:endParaRPr lang="en-US"/>
          </a:p>
          <a:p>
            <a:pPr marL="285750" indent="-285750" latinLnBrk="0">
              <a:buFontTx/>
              <a:buChar char="-"/>
            </a:pPr>
            <a:r>
              <a:rPr lang="en-US"/>
              <a:t>Tác động của số lớp</a:t>
            </a:r>
          </a:p>
          <a:p>
            <a:pPr latinLnBrk="0"/>
            <a:endParaRPr lang="en-US"/>
          </a:p>
          <a:p>
            <a:pPr marL="285750" indent="-285750" latinLnBrk="0">
              <a:buFontTx/>
              <a:buChar char="-"/>
            </a:pPr>
            <a:r>
              <a:rPr lang="en-US"/>
              <a:t>Ảnh hưởng của dropout</a:t>
            </a:r>
          </a:p>
          <a:p>
            <a:pPr marL="285750" indent="-285750" latinLnBrk="0">
              <a:buFontTx/>
              <a:buChar char="-"/>
            </a:pPr>
            <a:endParaRPr lang="en-US"/>
          </a:p>
          <a:p>
            <a:pPr marL="285750" indent="-285750" latinLnBrk="0">
              <a:buFontTx/>
              <a:buChar char="-"/>
            </a:pPr>
            <a:endParaRPr lang="en-VN"/>
          </a:p>
        </p:txBody>
      </p:sp>
      <p:pic>
        <p:nvPicPr>
          <p:cNvPr id="7" name="Picture 6" descr="A picture containing text, font, screenshot, white&#10;&#10;Description automatically generated">
            <a:extLst>
              <a:ext uri="{FF2B5EF4-FFF2-40B4-BE49-F238E27FC236}">
                <a16:creationId xmlns:a16="http://schemas.microsoft.com/office/drawing/2014/main" id="{25546BBE-3386-5179-BE62-ECD5BB8D08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1608" y="3455695"/>
            <a:ext cx="5771030" cy="1486148"/>
          </a:xfrm>
          <a:prstGeom prst="rect">
            <a:avLst/>
          </a:prstGeom>
        </p:spPr>
      </p:pic>
      <p:pic>
        <p:nvPicPr>
          <p:cNvPr id="9" name="Picture 8" descr="A picture containing text, font, screenshot, white&#10;&#10;Description automatically generated">
            <a:extLst>
              <a:ext uri="{FF2B5EF4-FFF2-40B4-BE49-F238E27FC236}">
                <a16:creationId xmlns:a16="http://schemas.microsoft.com/office/drawing/2014/main" id="{CCBBD8B4-1FD9-B718-85AA-D9F1728393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1" y="1162560"/>
            <a:ext cx="6362699" cy="1354353"/>
          </a:xfrm>
          <a:prstGeom prst="rect">
            <a:avLst/>
          </a:prstGeom>
        </p:spPr>
      </p:pic>
      <p:pic>
        <p:nvPicPr>
          <p:cNvPr id="5" name="Picture 4" descr="A picture containing text, line, font, plot&#10;&#10;Description automatically generated">
            <a:extLst>
              <a:ext uri="{FF2B5EF4-FFF2-40B4-BE49-F238E27FC236}">
                <a16:creationId xmlns:a16="http://schemas.microsoft.com/office/drawing/2014/main" id="{AAD69EEB-0049-EAF3-BF4B-53E225090C1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142" y="3379276"/>
            <a:ext cx="5429671" cy="1915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3446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ECC80F9-88DA-415C-B69B-55F6C7756629}"/>
              </a:ext>
            </a:extLst>
          </p:cNvPr>
          <p:cNvSpPr txBox="1"/>
          <p:nvPr/>
        </p:nvSpPr>
        <p:spPr>
          <a:xfrm>
            <a:off x="578714" y="465985"/>
            <a:ext cx="81635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>
                <a:solidFill>
                  <a:srgbClr val="1F2025"/>
                </a:solidFill>
                <a:latin typeface="+mj-lt"/>
                <a:cs typeface="Arial" panose="020B0604020202020204" pitchFamily="34" charset="0"/>
              </a:rPr>
              <a:t>4.1. TÁI HIỆN LẠI KẾT QUẢ CỦA BÀI BÁO VỚI THIẾT LẬP GỐC </a:t>
            </a:r>
            <a:endParaRPr lang="ko-KR" altLang="en-US" sz="2400" b="1" dirty="0">
              <a:solidFill>
                <a:srgbClr val="1F2025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73FE535-94A1-4E5D-B190-1D99674EF915}"/>
              </a:ext>
            </a:extLst>
          </p:cNvPr>
          <p:cNvSpPr/>
          <p:nvPr/>
        </p:nvSpPr>
        <p:spPr>
          <a:xfrm>
            <a:off x="0" y="6206532"/>
            <a:ext cx="12192000" cy="651468"/>
          </a:xfrm>
          <a:prstGeom prst="rect">
            <a:avLst/>
          </a:prstGeom>
          <a:solidFill>
            <a:srgbClr val="1F2025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pic>
        <p:nvPicPr>
          <p:cNvPr id="17" name="그래픽 16">
            <a:extLst>
              <a:ext uri="{FF2B5EF4-FFF2-40B4-BE49-F238E27FC236}">
                <a16:creationId xmlns:a16="http://schemas.microsoft.com/office/drawing/2014/main" id="{7A988829-597B-495C-9112-A39D40EF9F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22584" y="6348701"/>
            <a:ext cx="626516" cy="367130"/>
          </a:xfrm>
          <a:prstGeom prst="rect">
            <a:avLst/>
          </a:prstGeom>
        </p:spPr>
      </p:pic>
      <p:pic>
        <p:nvPicPr>
          <p:cNvPr id="5" name="Picture 4" descr="A graph of a bar chart&#10;&#10;Description automatically generated">
            <a:extLst>
              <a:ext uri="{FF2B5EF4-FFF2-40B4-BE49-F238E27FC236}">
                <a16:creationId xmlns:a16="http://schemas.microsoft.com/office/drawing/2014/main" id="{514462AB-4883-50EA-D6A7-FECB6ACE36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5019" y="1903772"/>
            <a:ext cx="4390738" cy="2967533"/>
          </a:xfrm>
          <a:prstGeom prst="rect">
            <a:avLst/>
          </a:prstGeom>
        </p:spPr>
      </p:pic>
      <p:pic>
        <p:nvPicPr>
          <p:cNvPr id="7" name="Picture 6" descr="A graph of a bar graph&#10;&#10;Description automatically generated">
            <a:extLst>
              <a:ext uri="{FF2B5EF4-FFF2-40B4-BE49-F238E27FC236}">
                <a16:creationId xmlns:a16="http://schemas.microsoft.com/office/drawing/2014/main" id="{9FC696B2-58CB-4F07-B418-00A27C4DF7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055" y="1846208"/>
            <a:ext cx="4461254" cy="3025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6428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ECC80F9-88DA-415C-B69B-55F6C7756629}"/>
              </a:ext>
            </a:extLst>
          </p:cNvPr>
          <p:cNvSpPr txBox="1"/>
          <p:nvPr/>
        </p:nvSpPr>
        <p:spPr>
          <a:xfrm>
            <a:off x="578715" y="465985"/>
            <a:ext cx="6650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>
                <a:solidFill>
                  <a:srgbClr val="1F2025"/>
                </a:solidFill>
                <a:latin typeface="+mj-lt"/>
                <a:cs typeface="Arial" panose="020B0604020202020204" pitchFamily="34" charset="0"/>
              </a:rPr>
              <a:t>4.2. THAY ĐỔI LEARNING RATE</a:t>
            </a:r>
            <a:endParaRPr lang="ko-KR" altLang="en-US" sz="2400" b="1" dirty="0">
              <a:solidFill>
                <a:srgbClr val="1F2025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73FE535-94A1-4E5D-B190-1D99674EF915}"/>
              </a:ext>
            </a:extLst>
          </p:cNvPr>
          <p:cNvSpPr/>
          <p:nvPr/>
        </p:nvSpPr>
        <p:spPr>
          <a:xfrm>
            <a:off x="0" y="6206532"/>
            <a:ext cx="12192000" cy="651468"/>
          </a:xfrm>
          <a:prstGeom prst="rect">
            <a:avLst/>
          </a:prstGeom>
          <a:solidFill>
            <a:srgbClr val="1F2025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pic>
        <p:nvPicPr>
          <p:cNvPr id="17" name="그래픽 16">
            <a:extLst>
              <a:ext uri="{FF2B5EF4-FFF2-40B4-BE49-F238E27FC236}">
                <a16:creationId xmlns:a16="http://schemas.microsoft.com/office/drawing/2014/main" id="{7A988829-597B-495C-9112-A39D40EF9F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22584" y="6348701"/>
            <a:ext cx="626516" cy="36713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539A33B-8893-110D-BEAB-71F63AC38BAE}"/>
              </a:ext>
            </a:extLst>
          </p:cNvPr>
          <p:cNvSpPr txBox="1"/>
          <p:nvPr/>
        </p:nvSpPr>
        <p:spPr>
          <a:xfrm>
            <a:off x="828464" y="1108238"/>
            <a:ext cx="68376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latinLnBrk="0">
              <a:buFontTx/>
              <a:buChar char="-"/>
            </a:pPr>
            <a:r>
              <a:rPr lang="en-US"/>
              <a:t>Thay đổi learning rate từ 0.0001 thành 0.001</a:t>
            </a:r>
          </a:p>
        </p:txBody>
      </p:sp>
      <p:pic>
        <p:nvPicPr>
          <p:cNvPr id="5" name="Picture 4" descr="A graph of a number of lines&#10;&#10;Description automatically generated">
            <a:extLst>
              <a:ext uri="{FF2B5EF4-FFF2-40B4-BE49-F238E27FC236}">
                <a16:creationId xmlns:a16="http://schemas.microsoft.com/office/drawing/2014/main" id="{FFA6D518-5B4E-A2E9-B332-B44C377813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" y="2057159"/>
            <a:ext cx="3596041" cy="2803213"/>
          </a:xfrm>
          <a:prstGeom prst="rect">
            <a:avLst/>
          </a:prstGeom>
        </p:spPr>
      </p:pic>
      <p:pic>
        <p:nvPicPr>
          <p:cNvPr id="7" name="Picture 6" descr="A graph with orange bars&#10;&#10;Description automatically generated">
            <a:extLst>
              <a:ext uri="{FF2B5EF4-FFF2-40B4-BE49-F238E27FC236}">
                <a16:creationId xmlns:a16="http://schemas.microsoft.com/office/drawing/2014/main" id="{38457168-9568-D187-1ECC-5BEFCDEE42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8730" y="2006961"/>
            <a:ext cx="2768547" cy="2816835"/>
          </a:xfrm>
          <a:prstGeom prst="rect">
            <a:avLst/>
          </a:prstGeom>
        </p:spPr>
      </p:pic>
      <p:pic>
        <p:nvPicPr>
          <p:cNvPr id="9" name="Picture 8" descr="A graph with numbers and a white background&#10;&#10;Description automatically generated">
            <a:extLst>
              <a:ext uri="{FF2B5EF4-FFF2-40B4-BE49-F238E27FC236}">
                <a16:creationId xmlns:a16="http://schemas.microsoft.com/office/drawing/2014/main" id="{491C6B31-A059-C9AD-D4C6-40D7E29476D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47"/>
          <a:stretch/>
        </p:blipFill>
        <p:spPr>
          <a:xfrm>
            <a:off x="9269591" y="2013906"/>
            <a:ext cx="2768547" cy="2816835"/>
          </a:xfrm>
          <a:prstGeom prst="rect">
            <a:avLst/>
          </a:prstGeom>
        </p:spPr>
      </p:pic>
      <p:pic>
        <p:nvPicPr>
          <p:cNvPr id="11" name="Picture 10" descr="A graph with numbers and a bar chart&#10;&#10;Description automatically generated">
            <a:extLst>
              <a:ext uri="{FF2B5EF4-FFF2-40B4-BE49-F238E27FC236}">
                <a16:creationId xmlns:a16="http://schemas.microsoft.com/office/drawing/2014/main" id="{2992A488-9FB8-0288-8067-788B317B6D0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6792" y="2020583"/>
            <a:ext cx="2679624" cy="2816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1410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ECC80F9-88DA-415C-B69B-55F6C7756629}"/>
              </a:ext>
            </a:extLst>
          </p:cNvPr>
          <p:cNvSpPr txBox="1"/>
          <p:nvPr/>
        </p:nvSpPr>
        <p:spPr>
          <a:xfrm>
            <a:off x="578715" y="465985"/>
            <a:ext cx="6650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>
                <a:solidFill>
                  <a:srgbClr val="1F2025"/>
                </a:solidFill>
                <a:latin typeface="+mj-lt"/>
                <a:cs typeface="Arial" panose="020B0604020202020204" pitchFamily="34" charset="0"/>
              </a:rPr>
              <a:t>4.3. THAY ĐỔI ACTIVATION FUNCTION</a:t>
            </a:r>
            <a:endParaRPr lang="ko-KR" altLang="en-US" sz="2400" b="1" dirty="0">
              <a:solidFill>
                <a:srgbClr val="1F2025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73FE535-94A1-4E5D-B190-1D99674EF915}"/>
              </a:ext>
            </a:extLst>
          </p:cNvPr>
          <p:cNvSpPr/>
          <p:nvPr/>
        </p:nvSpPr>
        <p:spPr>
          <a:xfrm>
            <a:off x="0" y="6206532"/>
            <a:ext cx="12192000" cy="651468"/>
          </a:xfrm>
          <a:prstGeom prst="rect">
            <a:avLst/>
          </a:prstGeom>
          <a:solidFill>
            <a:srgbClr val="1F2025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pic>
        <p:nvPicPr>
          <p:cNvPr id="17" name="그래픽 16">
            <a:extLst>
              <a:ext uri="{FF2B5EF4-FFF2-40B4-BE49-F238E27FC236}">
                <a16:creationId xmlns:a16="http://schemas.microsoft.com/office/drawing/2014/main" id="{7A988829-597B-495C-9112-A39D40EF9F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22584" y="6348701"/>
            <a:ext cx="626516" cy="36713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539A33B-8893-110D-BEAB-71F63AC38BAE}"/>
              </a:ext>
            </a:extLst>
          </p:cNvPr>
          <p:cNvSpPr txBox="1"/>
          <p:nvPr/>
        </p:nvSpPr>
        <p:spPr>
          <a:xfrm>
            <a:off x="828464" y="1108238"/>
            <a:ext cx="92992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latinLnBrk="0">
              <a:buFontTx/>
              <a:buChar char="-"/>
            </a:pPr>
            <a:r>
              <a:rPr lang="en-US"/>
              <a:t>Thay hàm Leaky ReLU bằng hàm GELU</a:t>
            </a:r>
          </a:p>
          <a:p>
            <a:pPr marL="285750" indent="-285750" latinLnBrk="0">
              <a:buFontTx/>
              <a:buChar char="-"/>
            </a:pPr>
            <a:r>
              <a:rPr lang="en-US"/>
              <a:t>GELU là một activation function phổ biến, hay được sử dụng với các mô hình ngôn ngữ</a:t>
            </a:r>
          </a:p>
        </p:txBody>
      </p:sp>
      <p:pic>
        <p:nvPicPr>
          <p:cNvPr id="6" name="Picture 5" descr="A graph with numbers and a black background&#10;&#10;Description automatically generated">
            <a:extLst>
              <a:ext uri="{FF2B5EF4-FFF2-40B4-BE49-F238E27FC236}">
                <a16:creationId xmlns:a16="http://schemas.microsoft.com/office/drawing/2014/main" id="{45993B8C-2B2D-5D0E-746A-F109934343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1863" y="2077304"/>
            <a:ext cx="3490595" cy="3592065"/>
          </a:xfrm>
          <a:prstGeom prst="rect">
            <a:avLst/>
          </a:prstGeom>
        </p:spPr>
      </p:pic>
      <p:pic>
        <p:nvPicPr>
          <p:cNvPr id="8" name="Picture 7" descr="A graph with numbers and a black background&#10;&#10;Description automatically generated">
            <a:extLst>
              <a:ext uri="{FF2B5EF4-FFF2-40B4-BE49-F238E27FC236}">
                <a16:creationId xmlns:a16="http://schemas.microsoft.com/office/drawing/2014/main" id="{3A58817C-F25B-DBA2-5E87-B6EBF03FC9A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170" y="2089008"/>
            <a:ext cx="3357853" cy="3580361"/>
          </a:xfrm>
          <a:prstGeom prst="rect">
            <a:avLst/>
          </a:prstGeom>
        </p:spPr>
      </p:pic>
      <p:pic>
        <p:nvPicPr>
          <p:cNvPr id="10" name="Picture 9" descr="A graph with numbers and a black background&#10;&#10;Description automatically generated">
            <a:extLst>
              <a:ext uri="{FF2B5EF4-FFF2-40B4-BE49-F238E27FC236}">
                <a16:creationId xmlns:a16="http://schemas.microsoft.com/office/drawing/2014/main" id="{0CF208C5-AE8E-04C5-AD7D-21F9A349038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0894" y="2086991"/>
            <a:ext cx="3490595" cy="3602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8738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ECC80F9-88DA-415C-B69B-55F6C7756629}"/>
              </a:ext>
            </a:extLst>
          </p:cNvPr>
          <p:cNvSpPr txBox="1"/>
          <p:nvPr/>
        </p:nvSpPr>
        <p:spPr>
          <a:xfrm>
            <a:off x="578714" y="465985"/>
            <a:ext cx="102004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>
                <a:solidFill>
                  <a:srgbClr val="1F2025"/>
                </a:solidFill>
                <a:latin typeface="+mj-lt"/>
                <a:cs typeface="Arial" panose="020B0604020202020204" pitchFamily="34" charset="0"/>
              </a:rPr>
              <a:t>4.4. LOẠI BỎ EMBEDDING CỦA USER &amp; ITEM KHỎI BƯỚC CONCAT CUỐI</a:t>
            </a:r>
            <a:endParaRPr lang="ko-KR" altLang="en-US" sz="2400" b="1" dirty="0">
              <a:solidFill>
                <a:srgbClr val="1F2025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73FE535-94A1-4E5D-B190-1D99674EF915}"/>
              </a:ext>
            </a:extLst>
          </p:cNvPr>
          <p:cNvSpPr/>
          <p:nvPr/>
        </p:nvSpPr>
        <p:spPr>
          <a:xfrm>
            <a:off x="0" y="6206532"/>
            <a:ext cx="12192000" cy="651468"/>
          </a:xfrm>
          <a:prstGeom prst="rect">
            <a:avLst/>
          </a:prstGeom>
          <a:solidFill>
            <a:srgbClr val="1F2025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pic>
        <p:nvPicPr>
          <p:cNvPr id="17" name="그래픽 16">
            <a:extLst>
              <a:ext uri="{FF2B5EF4-FFF2-40B4-BE49-F238E27FC236}">
                <a16:creationId xmlns:a16="http://schemas.microsoft.com/office/drawing/2014/main" id="{7A988829-597B-495C-9112-A39D40EF9F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22584" y="6348701"/>
            <a:ext cx="626516" cy="36713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539A33B-8893-110D-BEAB-71F63AC38BAE}"/>
              </a:ext>
            </a:extLst>
          </p:cNvPr>
          <p:cNvSpPr txBox="1"/>
          <p:nvPr/>
        </p:nvSpPr>
        <p:spPr>
          <a:xfrm>
            <a:off x="828464" y="1108238"/>
            <a:ext cx="95713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latinLnBrk="0">
              <a:buFontTx/>
              <a:buChar char="-"/>
            </a:pPr>
            <a:r>
              <a:rPr lang="en-US"/>
              <a:t>Giảm dư thừa, trùng lặp thông tin bằng cách loại bỏ embedding của user &amp; item ở bước concat cuối</a:t>
            </a:r>
          </a:p>
          <a:p>
            <a:pPr marL="285750" indent="-285750" latinLnBrk="0">
              <a:buFontTx/>
              <a:buChar char="-"/>
            </a:pPr>
            <a:r>
              <a:rPr lang="en-US"/>
              <a:t>Mục đích để giảm overfit.</a:t>
            </a:r>
          </a:p>
        </p:txBody>
      </p:sp>
      <p:pic>
        <p:nvPicPr>
          <p:cNvPr id="5" name="Picture 4" descr="A graph with numbers and a black background&#10;&#10;Description automatically generated">
            <a:extLst>
              <a:ext uri="{FF2B5EF4-FFF2-40B4-BE49-F238E27FC236}">
                <a16:creationId xmlns:a16="http://schemas.microsoft.com/office/drawing/2014/main" id="{22CBA249-8652-3CEA-C11D-16F667E10A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9551" y="2227923"/>
            <a:ext cx="3462911" cy="3573966"/>
          </a:xfrm>
          <a:prstGeom prst="rect">
            <a:avLst/>
          </a:prstGeom>
        </p:spPr>
      </p:pic>
      <p:pic>
        <p:nvPicPr>
          <p:cNvPr id="7" name="Picture 6" descr="A graph with numbers and a black background&#10;&#10;Description automatically generated">
            <a:extLst>
              <a:ext uri="{FF2B5EF4-FFF2-40B4-BE49-F238E27FC236}">
                <a16:creationId xmlns:a16="http://schemas.microsoft.com/office/drawing/2014/main" id="{36AE5D2D-F574-1682-8829-3EE869653A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2450" y="2254079"/>
            <a:ext cx="3462912" cy="3563578"/>
          </a:xfrm>
          <a:prstGeom prst="rect">
            <a:avLst/>
          </a:prstGeom>
        </p:spPr>
      </p:pic>
      <p:pic>
        <p:nvPicPr>
          <p:cNvPr id="9" name="Picture 8" descr="A graph with numbers and a bar&#10;&#10;Description automatically generated">
            <a:extLst>
              <a:ext uri="{FF2B5EF4-FFF2-40B4-BE49-F238E27FC236}">
                <a16:creationId xmlns:a16="http://schemas.microsoft.com/office/drawing/2014/main" id="{A2763FD2-9FE0-FDDC-92BF-19F9DD3FC2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240" y="2212156"/>
            <a:ext cx="3462911" cy="3605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8533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ECC80F9-88DA-415C-B69B-55F6C7756629}"/>
              </a:ext>
            </a:extLst>
          </p:cNvPr>
          <p:cNvSpPr txBox="1"/>
          <p:nvPr/>
        </p:nvSpPr>
        <p:spPr>
          <a:xfrm>
            <a:off x="578714" y="465985"/>
            <a:ext cx="109501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>
                <a:solidFill>
                  <a:srgbClr val="1F2025"/>
                </a:solidFill>
                <a:latin typeface="+mj-lt"/>
                <a:cs typeface="Arial" panose="020B0604020202020204" pitchFamily="34" charset="0"/>
              </a:rPr>
              <a:t>4.5. LOẠI BỎ SELF-CONNECTION CỦA USER &amp; ITEM KHỎI TỔNG HỢP THÔNG ĐIỆP</a:t>
            </a:r>
            <a:endParaRPr lang="ko-KR" altLang="en-US" sz="2400" b="1" dirty="0">
              <a:solidFill>
                <a:srgbClr val="1F2025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73FE535-94A1-4E5D-B190-1D99674EF915}"/>
              </a:ext>
            </a:extLst>
          </p:cNvPr>
          <p:cNvSpPr/>
          <p:nvPr/>
        </p:nvSpPr>
        <p:spPr>
          <a:xfrm>
            <a:off x="0" y="6206532"/>
            <a:ext cx="12192000" cy="651468"/>
          </a:xfrm>
          <a:prstGeom prst="rect">
            <a:avLst/>
          </a:prstGeom>
          <a:solidFill>
            <a:srgbClr val="1F2025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pic>
        <p:nvPicPr>
          <p:cNvPr id="17" name="그래픽 16">
            <a:extLst>
              <a:ext uri="{FF2B5EF4-FFF2-40B4-BE49-F238E27FC236}">
                <a16:creationId xmlns:a16="http://schemas.microsoft.com/office/drawing/2014/main" id="{7A988829-597B-495C-9112-A39D40EF9F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22584" y="6348701"/>
            <a:ext cx="626516" cy="36713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539A33B-8893-110D-BEAB-71F63AC38BAE}"/>
              </a:ext>
            </a:extLst>
          </p:cNvPr>
          <p:cNvSpPr txBox="1"/>
          <p:nvPr/>
        </p:nvSpPr>
        <p:spPr>
          <a:xfrm>
            <a:off x="828464" y="1108238"/>
            <a:ext cx="68376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latinLnBrk="0">
              <a:buFontTx/>
              <a:buChar char="-"/>
            </a:pPr>
            <a:r>
              <a:rPr lang="en-US"/>
              <a:t>Giảm dư thừa, trùng lặp thông tin bằng cách loại bỏ embedding của user &amp; item ở bước concat cuối</a:t>
            </a:r>
          </a:p>
          <a:p>
            <a:pPr marL="285750" indent="-285750" latinLnBrk="0">
              <a:buFontTx/>
              <a:buChar char="-"/>
            </a:pPr>
            <a:r>
              <a:rPr lang="en-US"/>
              <a:t>Mục đích để giảm overfit.</a:t>
            </a:r>
          </a:p>
        </p:txBody>
      </p:sp>
      <p:pic>
        <p:nvPicPr>
          <p:cNvPr id="5" name="Picture 4" descr="A graph with numbers and a black background&#10;&#10;Description automatically generated">
            <a:extLst>
              <a:ext uri="{FF2B5EF4-FFF2-40B4-BE49-F238E27FC236}">
                <a16:creationId xmlns:a16="http://schemas.microsoft.com/office/drawing/2014/main" id="{4540E1EA-28BC-BF25-FB36-3D2C638666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0762" y="2181081"/>
            <a:ext cx="3773240" cy="3894247"/>
          </a:xfrm>
          <a:prstGeom prst="rect">
            <a:avLst/>
          </a:prstGeom>
        </p:spPr>
      </p:pic>
      <p:pic>
        <p:nvPicPr>
          <p:cNvPr id="7" name="Picture 6" descr="A graph with numbers and a black background&#10;&#10;Description automatically generated">
            <a:extLst>
              <a:ext uri="{FF2B5EF4-FFF2-40B4-BE49-F238E27FC236}">
                <a16:creationId xmlns:a16="http://schemas.microsoft.com/office/drawing/2014/main" id="{B3CA1D2B-F025-B795-0A27-48AE2A3E9E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7176" y="2170489"/>
            <a:ext cx="3773240" cy="3882928"/>
          </a:xfrm>
          <a:prstGeom prst="rect">
            <a:avLst/>
          </a:prstGeom>
        </p:spPr>
      </p:pic>
      <p:pic>
        <p:nvPicPr>
          <p:cNvPr id="9" name="Picture 8" descr="A graph with numbers and a black background&#10;&#10;Description automatically generated">
            <a:extLst>
              <a:ext uri="{FF2B5EF4-FFF2-40B4-BE49-F238E27FC236}">
                <a16:creationId xmlns:a16="http://schemas.microsoft.com/office/drawing/2014/main" id="{8E3A417D-5A8E-4B03-CE3E-60E779DA2EF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823" y="2212156"/>
            <a:ext cx="3648625" cy="3890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0414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ECC80F9-88DA-415C-B69B-55F6C7756629}"/>
              </a:ext>
            </a:extLst>
          </p:cNvPr>
          <p:cNvSpPr txBox="1"/>
          <p:nvPr/>
        </p:nvSpPr>
        <p:spPr>
          <a:xfrm>
            <a:off x="578713" y="465985"/>
            <a:ext cx="1093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>
                <a:solidFill>
                  <a:srgbClr val="1F2025"/>
                </a:solidFill>
                <a:latin typeface="+mj-lt"/>
                <a:cs typeface="Arial" panose="020B0604020202020204" pitchFamily="34" charset="0"/>
              </a:rPr>
              <a:t>4.6. LOẠI BỎ SELF-CONNECTION CỦA USER &amp; ITEM KHỎI TỔNG HỢP THÔNG ĐIỆP</a:t>
            </a:r>
            <a:endParaRPr lang="ko-KR" altLang="en-US" sz="2400" b="1" dirty="0">
              <a:solidFill>
                <a:srgbClr val="1F2025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73FE535-94A1-4E5D-B190-1D99674EF915}"/>
              </a:ext>
            </a:extLst>
          </p:cNvPr>
          <p:cNvSpPr/>
          <p:nvPr/>
        </p:nvSpPr>
        <p:spPr>
          <a:xfrm>
            <a:off x="0" y="6206532"/>
            <a:ext cx="12192000" cy="651468"/>
          </a:xfrm>
          <a:prstGeom prst="rect">
            <a:avLst/>
          </a:prstGeom>
          <a:solidFill>
            <a:srgbClr val="1F2025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pic>
        <p:nvPicPr>
          <p:cNvPr id="17" name="그래픽 16">
            <a:extLst>
              <a:ext uri="{FF2B5EF4-FFF2-40B4-BE49-F238E27FC236}">
                <a16:creationId xmlns:a16="http://schemas.microsoft.com/office/drawing/2014/main" id="{7A988829-597B-495C-9112-A39D40EF9F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22584" y="6348701"/>
            <a:ext cx="626516" cy="36713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539A33B-8893-110D-BEAB-71F63AC38BAE}"/>
              </a:ext>
            </a:extLst>
          </p:cNvPr>
          <p:cNvSpPr txBox="1"/>
          <p:nvPr/>
        </p:nvSpPr>
        <p:spPr>
          <a:xfrm>
            <a:off x="828464" y="1108238"/>
            <a:ext cx="68376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latinLnBrk="0">
              <a:buFontTx/>
              <a:buChar char="-"/>
            </a:pPr>
            <a:r>
              <a:rPr lang="en-US"/>
              <a:t>Giảm dư thừa, trùng lặp thông tin bằng cách loại bỏ embedding của user &amp; item ở bước concat cuối</a:t>
            </a:r>
          </a:p>
          <a:p>
            <a:pPr marL="285750" indent="-285750" latinLnBrk="0">
              <a:buFontTx/>
              <a:buChar char="-"/>
            </a:pPr>
            <a:r>
              <a:rPr lang="en-US"/>
              <a:t>Mục đích để giảm overfit.</a:t>
            </a:r>
          </a:p>
          <a:p>
            <a:pPr marL="285750" indent="-285750" latinLnBrk="0">
              <a:buFontTx/>
              <a:buChar char="-"/>
            </a:pPr>
            <a:r>
              <a:rPr lang="en-US"/>
              <a:t>Giảm được 12,5K params và hơn 600 giây training cho 400 epochs</a:t>
            </a:r>
          </a:p>
        </p:txBody>
      </p:sp>
      <p:pic>
        <p:nvPicPr>
          <p:cNvPr id="6" name="Picture 5" descr="A graph with numbers and a black border&#10;&#10;Description automatically generated">
            <a:extLst>
              <a:ext uri="{FF2B5EF4-FFF2-40B4-BE49-F238E27FC236}">
                <a16:creationId xmlns:a16="http://schemas.microsoft.com/office/drawing/2014/main" id="{E89E4575-1D0F-5945-E162-5C9521D2FE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5245" y="2436964"/>
            <a:ext cx="5119116" cy="3471584"/>
          </a:xfrm>
          <a:prstGeom prst="rect">
            <a:avLst/>
          </a:prstGeom>
        </p:spPr>
      </p:pic>
      <p:pic>
        <p:nvPicPr>
          <p:cNvPr id="4" name="Picture 3" descr="A graph with numbers and a black border&#10;&#10;Description automatically generated">
            <a:extLst>
              <a:ext uri="{FF2B5EF4-FFF2-40B4-BE49-F238E27FC236}">
                <a16:creationId xmlns:a16="http://schemas.microsoft.com/office/drawing/2014/main" id="{63BE68E8-5795-7E24-64BB-0960F353796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1721" y="2497317"/>
            <a:ext cx="4924121" cy="3411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1091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142F346-FC6A-493B-995E-DB2FC357CBE3}"/>
              </a:ext>
            </a:extLst>
          </p:cNvPr>
          <p:cNvSpPr txBox="1"/>
          <p:nvPr/>
        </p:nvSpPr>
        <p:spPr>
          <a:xfrm>
            <a:off x="3471732" y="2782669"/>
            <a:ext cx="55001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>
                <a:solidFill>
                  <a:srgbClr val="1F2025"/>
                </a:solidFill>
                <a:latin typeface="+mj-lt"/>
                <a:cs typeface="Arial" panose="020B0604020202020204" pitchFamily="34" charset="0"/>
              </a:rPr>
              <a:t>IV</a:t>
            </a:r>
            <a:r>
              <a:rPr lang="vi-VN" altLang="ko-KR" sz="3600" b="1">
                <a:solidFill>
                  <a:srgbClr val="1F2025"/>
                </a:solidFill>
                <a:latin typeface="+mj-lt"/>
                <a:cs typeface="Arial" panose="020B0604020202020204" pitchFamily="34" charset="0"/>
              </a:rPr>
              <a:t>. </a:t>
            </a:r>
            <a:r>
              <a:rPr lang="en-US" altLang="ko-KR" sz="3600" b="1">
                <a:solidFill>
                  <a:srgbClr val="1F2025"/>
                </a:solidFill>
                <a:latin typeface="+mj-lt"/>
                <a:cs typeface="Arial" panose="020B0604020202020204" pitchFamily="34" charset="0"/>
              </a:rPr>
              <a:t>KẾT LUẬN &amp; ĐỀ XUẤT</a:t>
            </a:r>
            <a:endParaRPr lang="ko-KR" altLang="en-US" sz="3600" b="1" dirty="0">
              <a:solidFill>
                <a:srgbClr val="1F2025"/>
              </a:solidFill>
              <a:latin typeface="+mj-lt"/>
              <a:cs typeface="Arial" panose="020B0604020202020204" pitchFamily="34" charset="0"/>
            </a:endParaRPr>
          </a:p>
        </p:txBody>
      </p:sp>
      <p:pic>
        <p:nvPicPr>
          <p:cNvPr id="7" name="그래픽 6">
            <a:extLst>
              <a:ext uri="{FF2B5EF4-FFF2-40B4-BE49-F238E27FC236}">
                <a16:creationId xmlns:a16="http://schemas.microsoft.com/office/drawing/2014/main" id="{174595B1-92CE-44ED-97FE-F6A897FE48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2402" y="217015"/>
            <a:ext cx="834391" cy="488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1758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142F346-FC6A-493B-995E-DB2FC357CBE3}"/>
              </a:ext>
            </a:extLst>
          </p:cNvPr>
          <p:cNvSpPr txBox="1"/>
          <p:nvPr/>
        </p:nvSpPr>
        <p:spPr>
          <a:xfrm>
            <a:off x="3708400" y="2759168"/>
            <a:ext cx="4775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rgbClr val="1F2025"/>
                </a:solidFill>
                <a:latin typeface="+mj-lt"/>
                <a:cs typeface="Arial" panose="020B0604020202020204" pitchFamily="34" charset="0"/>
              </a:rPr>
              <a:t>I. GIỚI THIỆU</a:t>
            </a:r>
            <a:endParaRPr lang="ko-KR" altLang="en-US" sz="3600" b="1" dirty="0">
              <a:solidFill>
                <a:srgbClr val="1F2025"/>
              </a:solidFill>
              <a:latin typeface="+mj-lt"/>
              <a:cs typeface="Arial" panose="020B0604020202020204" pitchFamily="34" charset="0"/>
            </a:endParaRPr>
          </a:p>
        </p:txBody>
      </p:sp>
      <p:pic>
        <p:nvPicPr>
          <p:cNvPr id="7" name="그래픽 6">
            <a:extLst>
              <a:ext uri="{FF2B5EF4-FFF2-40B4-BE49-F238E27FC236}">
                <a16:creationId xmlns:a16="http://schemas.microsoft.com/office/drawing/2014/main" id="{174595B1-92CE-44ED-97FE-F6A897FE48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2402" y="217015"/>
            <a:ext cx="834391" cy="488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7697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ECC80F9-88DA-415C-B69B-55F6C7756629}"/>
              </a:ext>
            </a:extLst>
          </p:cNvPr>
          <p:cNvSpPr txBox="1"/>
          <p:nvPr/>
        </p:nvSpPr>
        <p:spPr>
          <a:xfrm>
            <a:off x="578715" y="465985"/>
            <a:ext cx="6650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>
                <a:solidFill>
                  <a:srgbClr val="1F2025"/>
                </a:solidFill>
                <a:latin typeface="+mj-lt"/>
                <a:cs typeface="Arial" panose="020B0604020202020204" pitchFamily="34" charset="0"/>
              </a:rPr>
              <a:t>1. KẾT LUẬN</a:t>
            </a:r>
            <a:endParaRPr lang="ko-KR" altLang="en-US" sz="2400" b="1" dirty="0">
              <a:solidFill>
                <a:srgbClr val="1F2025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73FE535-94A1-4E5D-B190-1D99674EF915}"/>
              </a:ext>
            </a:extLst>
          </p:cNvPr>
          <p:cNvSpPr/>
          <p:nvPr/>
        </p:nvSpPr>
        <p:spPr>
          <a:xfrm>
            <a:off x="0" y="6206532"/>
            <a:ext cx="12192000" cy="651468"/>
          </a:xfrm>
          <a:prstGeom prst="rect">
            <a:avLst/>
          </a:prstGeom>
          <a:solidFill>
            <a:srgbClr val="1F2025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pic>
        <p:nvPicPr>
          <p:cNvPr id="17" name="그래픽 16">
            <a:extLst>
              <a:ext uri="{FF2B5EF4-FFF2-40B4-BE49-F238E27FC236}">
                <a16:creationId xmlns:a16="http://schemas.microsoft.com/office/drawing/2014/main" id="{7A988829-597B-495C-9112-A39D40EF9F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22584" y="6348701"/>
            <a:ext cx="626516" cy="36713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539A33B-8893-110D-BEAB-71F63AC38BAE}"/>
              </a:ext>
            </a:extLst>
          </p:cNvPr>
          <p:cNvSpPr txBox="1"/>
          <p:nvPr/>
        </p:nvSpPr>
        <p:spPr>
          <a:xfrm>
            <a:off x="828464" y="1108238"/>
            <a:ext cx="683760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latinLnBrk="0">
              <a:buFontTx/>
              <a:buChar char="-"/>
            </a:pPr>
            <a:r>
              <a:rPr lang="en-US"/>
              <a:t>Framework NGCF đã tận dụng tốt các kết nối bậc cao trong đồ thị tích hợp user-item.</a:t>
            </a:r>
          </a:p>
          <a:p>
            <a:pPr marL="285750" indent="-285750" latinLnBrk="0">
              <a:buFontTx/>
              <a:buChar char="-"/>
            </a:pPr>
            <a:endParaRPr lang="en-US"/>
          </a:p>
          <a:p>
            <a:pPr marL="285750" indent="-285750" latinLnBrk="0">
              <a:buFontTx/>
              <a:buChar char="-"/>
            </a:pPr>
            <a:r>
              <a:rPr lang="en-US"/>
              <a:t>Lớp lan truyền embedding biểu diễn thêm thông tin tương tác giữa user-item giúp cải thiện độ chính xác.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34C684-566B-24AF-77F9-F5EE59E3BCE8}"/>
              </a:ext>
            </a:extLst>
          </p:cNvPr>
          <p:cNvSpPr txBox="1"/>
          <p:nvPr/>
        </p:nvSpPr>
        <p:spPr>
          <a:xfrm>
            <a:off x="578715" y="3198167"/>
            <a:ext cx="6650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>
                <a:solidFill>
                  <a:srgbClr val="1F2025"/>
                </a:solidFill>
                <a:latin typeface="+mj-lt"/>
                <a:cs typeface="Arial" panose="020B0604020202020204" pitchFamily="34" charset="0"/>
              </a:rPr>
              <a:t>2. ĐỀ XUẤT</a:t>
            </a:r>
            <a:endParaRPr lang="ko-KR" altLang="en-US" sz="2400" b="1" dirty="0">
              <a:solidFill>
                <a:srgbClr val="1F2025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70AD96-DFC1-0DD6-0940-887B2F43CC99}"/>
              </a:ext>
            </a:extLst>
          </p:cNvPr>
          <p:cNvSpPr txBox="1"/>
          <p:nvPr/>
        </p:nvSpPr>
        <p:spPr>
          <a:xfrm>
            <a:off x="828464" y="3832269"/>
            <a:ext cx="68376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latinLnBrk="0">
              <a:buFontTx/>
              <a:buChar char="-"/>
            </a:pPr>
            <a:r>
              <a:rPr lang="en-US"/>
              <a:t>Loại bỏ self-connection ở mỗi layer.</a:t>
            </a:r>
          </a:p>
          <a:p>
            <a:pPr marL="285750" indent="-285750" latinLnBrk="0">
              <a:buFontTx/>
              <a:buChar char="-"/>
            </a:pPr>
            <a:endParaRPr lang="en-US"/>
          </a:p>
          <a:p>
            <a:pPr marL="285750" indent="-285750" latinLnBrk="0">
              <a:buFontTx/>
              <a:buChar char="-"/>
            </a:pPr>
            <a:r>
              <a:rPr lang="en-US"/>
              <a:t>Thử nghiệm với cơ chế attention cho các kết nối.</a:t>
            </a:r>
          </a:p>
        </p:txBody>
      </p:sp>
    </p:spTree>
    <p:extLst>
      <p:ext uri="{BB962C8B-B14F-4D97-AF65-F5344CB8AC3E}">
        <p14:creationId xmlns:p14="http://schemas.microsoft.com/office/powerpoint/2010/main" val="17355702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15">
            <a:extLst>
              <a:ext uri="{FF2B5EF4-FFF2-40B4-BE49-F238E27FC236}">
                <a16:creationId xmlns:a16="http://schemas.microsoft.com/office/drawing/2014/main" id="{B73FE535-94A1-4E5D-B190-1D99674EF91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F2025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1A5185-63D0-4A8C-A249-BDD71C42AE54}"/>
              </a:ext>
            </a:extLst>
          </p:cNvPr>
          <p:cNvSpPr txBox="1"/>
          <p:nvPr/>
        </p:nvSpPr>
        <p:spPr>
          <a:xfrm>
            <a:off x="3796796" y="2770087"/>
            <a:ext cx="49238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000" b="1">
                <a:latin typeface="+mj-lt"/>
                <a:cs typeface="Arial" panose="020B0604020202020204" pitchFamily="34" charset="0"/>
              </a:defRPr>
            </a:lvl1pPr>
          </a:lstStyle>
          <a:p>
            <a:pPr algn="ctr"/>
            <a:r>
              <a:rPr lang="vi-VN" altLang="ko-KR" sz="4400" b="0" dirty="0">
                <a:solidFill>
                  <a:schemeClr val="bg1"/>
                </a:solidFill>
              </a:rPr>
              <a:t>XIN CẢM ƠN</a:t>
            </a:r>
            <a:r>
              <a:rPr lang="en-US" altLang="ko-KR" sz="4400" b="0" dirty="0">
                <a:solidFill>
                  <a:schemeClr val="bg1"/>
                </a:solidFill>
              </a:rPr>
              <a:t>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A99A32-5752-4F46-90C2-1C48D71440C8}"/>
              </a:ext>
            </a:extLst>
          </p:cNvPr>
          <p:cNvSpPr txBox="1"/>
          <p:nvPr/>
        </p:nvSpPr>
        <p:spPr>
          <a:xfrm>
            <a:off x="4357586" y="3653377"/>
            <a:ext cx="38022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0" i="0">
                <a:solidFill>
                  <a:schemeClr val="bg1"/>
                </a:solidFill>
                <a:effectLst/>
              </a:rPr>
              <a:t>daothithuhong_sdh21@hus.edu.vn</a:t>
            </a:r>
          </a:p>
          <a:p>
            <a:pPr algn="ctr"/>
            <a:r>
              <a:rPr lang="en-US" sz="1200" b="0" i="0">
                <a:solidFill>
                  <a:schemeClr val="bg1"/>
                </a:solidFill>
                <a:effectLst/>
              </a:rPr>
              <a:t>vuminhhung_sdh21@hus.edu.vn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76204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ECC80F9-88DA-415C-B69B-55F6C7756629}"/>
              </a:ext>
            </a:extLst>
          </p:cNvPr>
          <p:cNvSpPr txBox="1"/>
          <p:nvPr/>
        </p:nvSpPr>
        <p:spPr>
          <a:xfrm>
            <a:off x="578715" y="465985"/>
            <a:ext cx="6650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>
                <a:solidFill>
                  <a:srgbClr val="1F2025"/>
                </a:solidFill>
                <a:latin typeface="+mj-lt"/>
                <a:cs typeface="Arial" panose="020B0604020202020204" pitchFamily="34" charset="0"/>
              </a:rPr>
              <a:t>1. HỆ THỐNG GỢI Ý</a:t>
            </a:r>
            <a:endParaRPr lang="ko-KR" altLang="en-US" sz="2400" b="1" dirty="0">
              <a:solidFill>
                <a:srgbClr val="1F2025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73FE535-94A1-4E5D-B190-1D99674EF915}"/>
              </a:ext>
            </a:extLst>
          </p:cNvPr>
          <p:cNvSpPr/>
          <p:nvPr/>
        </p:nvSpPr>
        <p:spPr>
          <a:xfrm>
            <a:off x="0" y="6206532"/>
            <a:ext cx="12192000" cy="651468"/>
          </a:xfrm>
          <a:prstGeom prst="rect">
            <a:avLst/>
          </a:prstGeom>
          <a:solidFill>
            <a:srgbClr val="1F2025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pic>
        <p:nvPicPr>
          <p:cNvPr id="17" name="그래픽 16">
            <a:extLst>
              <a:ext uri="{FF2B5EF4-FFF2-40B4-BE49-F238E27FC236}">
                <a16:creationId xmlns:a16="http://schemas.microsoft.com/office/drawing/2014/main" id="{7A988829-597B-495C-9112-A39D40EF9F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22584" y="6348701"/>
            <a:ext cx="626516" cy="3671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945E31D-0FB5-D148-1783-C640909C3648}"/>
              </a:ext>
            </a:extLst>
          </p:cNvPr>
          <p:cNvSpPr txBox="1"/>
          <p:nvPr/>
        </p:nvSpPr>
        <p:spPr>
          <a:xfrm>
            <a:off x="763796" y="1535765"/>
            <a:ext cx="4364258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latinLnBrk="0">
              <a:buFontTx/>
              <a:buChar char="-"/>
            </a:pPr>
            <a:r>
              <a:rPr lang="en-US" sz="2000"/>
              <a:t>L</a:t>
            </a:r>
            <a:r>
              <a:rPr lang="en-VN" sz="2000"/>
              <a:t>à bài toán học máy có giám sát.</a:t>
            </a:r>
          </a:p>
          <a:p>
            <a:pPr marL="285750" indent="-285750" latinLnBrk="0">
              <a:buFontTx/>
              <a:buChar char="-"/>
            </a:pPr>
            <a:r>
              <a:rPr lang="en-US" sz="2000"/>
              <a:t>H</a:t>
            </a:r>
            <a:r>
              <a:rPr lang="en-VN" sz="2000"/>
              <a:t>ai nhóm đối tượng là người dùng (user) và sản phẩm (item).</a:t>
            </a:r>
          </a:p>
          <a:p>
            <a:pPr marL="285750" indent="-285750" latinLnBrk="0">
              <a:buFontTx/>
              <a:buChar char="-"/>
            </a:pPr>
            <a:r>
              <a:rPr lang="en-US" sz="2000"/>
              <a:t>N</a:t>
            </a:r>
            <a:r>
              <a:rPr lang="en-VN" sz="2000"/>
              <a:t>hãn là hành vi của các user lên các item.</a:t>
            </a:r>
          </a:p>
          <a:p>
            <a:pPr marL="285750" indent="-285750" latinLnBrk="0">
              <a:buFontTx/>
              <a:buChar char="-"/>
            </a:pPr>
            <a:r>
              <a:rPr lang="en-VN" sz="2000"/>
              <a:t>Dữ liệu bài toán thường được biểu diễn ở dạng ma trận Utility.</a:t>
            </a:r>
            <a:endParaRPr lang="en-US" sz="2000"/>
          </a:p>
          <a:p>
            <a:pPr marL="285750" indent="-285750" latinLnBrk="0">
              <a:buFontTx/>
              <a:buChar char="-"/>
            </a:pPr>
            <a:r>
              <a:rPr lang="en-US" sz="2000"/>
              <a:t>2 nhóm chính:</a:t>
            </a:r>
          </a:p>
          <a:p>
            <a:pPr marL="742950" lvl="1" indent="-285750" latinLnBrk="0">
              <a:buFontTx/>
              <a:buChar char="-"/>
            </a:pPr>
            <a:r>
              <a:rPr lang="en-US" sz="2000"/>
              <a:t>Lọc dựa trên nội dung</a:t>
            </a:r>
          </a:p>
          <a:p>
            <a:pPr marL="742950" lvl="1" indent="-285750" latinLnBrk="0">
              <a:buFontTx/>
              <a:buChar char="-"/>
            </a:pPr>
            <a:r>
              <a:rPr lang="en-US" sz="2000"/>
              <a:t>Lọc cộng tác</a:t>
            </a:r>
          </a:p>
          <a:p>
            <a:pPr marL="285750" indent="-285750" latinLnBrk="0">
              <a:buFontTx/>
              <a:buChar char="-"/>
            </a:pPr>
            <a:endParaRPr lang="en-VN" sz="2000"/>
          </a:p>
        </p:txBody>
      </p:sp>
      <p:pic>
        <p:nvPicPr>
          <p:cNvPr id="5" name="Picture 4" descr="A picture containing text, screenshot, number, line&#10;&#10;Description automatically generated">
            <a:extLst>
              <a:ext uri="{FF2B5EF4-FFF2-40B4-BE49-F238E27FC236}">
                <a16:creationId xmlns:a16="http://schemas.microsoft.com/office/drawing/2014/main" id="{CABEAB42-77BE-9762-007F-621ED5BE11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7915" y="1157827"/>
            <a:ext cx="5808232" cy="3413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9569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ECC80F9-88DA-415C-B69B-55F6C7756629}"/>
              </a:ext>
            </a:extLst>
          </p:cNvPr>
          <p:cNvSpPr txBox="1"/>
          <p:nvPr/>
        </p:nvSpPr>
        <p:spPr>
          <a:xfrm>
            <a:off x="578715" y="465985"/>
            <a:ext cx="6650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>
                <a:solidFill>
                  <a:srgbClr val="1F2025"/>
                </a:solidFill>
                <a:latin typeface="+mj-lt"/>
                <a:cs typeface="Arial" panose="020B0604020202020204" pitchFamily="34" charset="0"/>
              </a:rPr>
              <a:t>2. MẠNG NƠ RON ĐỒ THỊ</a:t>
            </a:r>
            <a:endParaRPr lang="ko-KR" altLang="en-US" sz="2400" b="1" dirty="0">
              <a:solidFill>
                <a:srgbClr val="1F2025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73FE535-94A1-4E5D-B190-1D99674EF915}"/>
              </a:ext>
            </a:extLst>
          </p:cNvPr>
          <p:cNvSpPr/>
          <p:nvPr/>
        </p:nvSpPr>
        <p:spPr>
          <a:xfrm>
            <a:off x="0" y="6206532"/>
            <a:ext cx="12192000" cy="651468"/>
          </a:xfrm>
          <a:prstGeom prst="rect">
            <a:avLst/>
          </a:prstGeom>
          <a:solidFill>
            <a:srgbClr val="1F2025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pic>
        <p:nvPicPr>
          <p:cNvPr id="17" name="그래픽 16">
            <a:extLst>
              <a:ext uri="{FF2B5EF4-FFF2-40B4-BE49-F238E27FC236}">
                <a16:creationId xmlns:a16="http://schemas.microsoft.com/office/drawing/2014/main" id="{7A988829-597B-495C-9112-A39D40EF9F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22584" y="6348701"/>
            <a:ext cx="626516" cy="36713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85FFF73-4A9F-8C38-B371-5294A6DE17F3}"/>
              </a:ext>
            </a:extLst>
          </p:cNvPr>
          <p:cNvSpPr txBox="1"/>
          <p:nvPr/>
        </p:nvSpPr>
        <p:spPr>
          <a:xfrm>
            <a:off x="839099" y="1568038"/>
            <a:ext cx="311506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latinLnBrk="0">
              <a:spcBef>
                <a:spcPts val="300"/>
              </a:spcBef>
              <a:spcAft>
                <a:spcPts val="300"/>
              </a:spcAft>
              <a:buFontTx/>
              <a:buChar char="-"/>
            </a:pPr>
            <a:r>
              <a:rPr lang="en-US" sz="2000"/>
              <a:t>Là 1 lớp mạng nơ ron dành cho xử lý dữ liệu biểu diễn dưới dạng các đồ thị.</a:t>
            </a:r>
          </a:p>
          <a:p>
            <a:pPr marL="285750" indent="-285750" latinLnBrk="0">
              <a:spcBef>
                <a:spcPts val="300"/>
              </a:spcBef>
              <a:spcAft>
                <a:spcPts val="300"/>
              </a:spcAft>
              <a:buFontTx/>
              <a:buChar char="-"/>
            </a:pPr>
            <a:endParaRPr lang="en-US" sz="2000"/>
          </a:p>
          <a:p>
            <a:pPr marL="285750" indent="-285750" latinLnBrk="0">
              <a:spcBef>
                <a:spcPts val="300"/>
              </a:spcBef>
              <a:spcAft>
                <a:spcPts val="300"/>
              </a:spcAft>
              <a:buFontTx/>
              <a:buChar char="-"/>
            </a:pPr>
            <a:r>
              <a:rPr lang="en-US" sz="2000"/>
              <a:t>Dữ liệu: Node -&gt; vector embedding (feature)</a:t>
            </a:r>
          </a:p>
          <a:p>
            <a:pPr marL="285750" indent="-285750" latinLnBrk="0">
              <a:spcBef>
                <a:spcPts val="300"/>
              </a:spcBef>
              <a:spcAft>
                <a:spcPts val="300"/>
              </a:spcAft>
              <a:buFontTx/>
              <a:buChar char="-"/>
            </a:pPr>
            <a:endParaRPr lang="en-US" sz="2000"/>
          </a:p>
          <a:p>
            <a:pPr marL="285750" indent="-285750" latinLnBrk="0">
              <a:spcBef>
                <a:spcPts val="300"/>
              </a:spcBef>
              <a:spcAft>
                <a:spcPts val="300"/>
              </a:spcAft>
              <a:buFontTx/>
              <a:buChar char="-"/>
            </a:pPr>
            <a:r>
              <a:rPr lang="en-US" sz="2000"/>
              <a:t>Hoạt động: cập nhật biểu diễn của 1 node từ các node hàng xóm của nó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B473BC-51B8-2CCD-BF88-819F75BC54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7793" y="1559780"/>
            <a:ext cx="7414548" cy="3938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6562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ECC80F9-88DA-415C-B69B-55F6C7756629}"/>
              </a:ext>
            </a:extLst>
          </p:cNvPr>
          <p:cNvSpPr txBox="1"/>
          <p:nvPr/>
        </p:nvSpPr>
        <p:spPr>
          <a:xfrm>
            <a:off x="578715" y="465985"/>
            <a:ext cx="6650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>
                <a:solidFill>
                  <a:srgbClr val="1F2025"/>
                </a:solidFill>
                <a:latin typeface="+mj-lt"/>
                <a:cs typeface="Arial" panose="020B0604020202020204" pitchFamily="34" charset="0"/>
              </a:rPr>
              <a:t>MẠNG TÍCH CHẬP ĐỒ THỊ</a:t>
            </a:r>
            <a:endParaRPr lang="ko-KR" altLang="en-US" sz="2400" b="1" dirty="0">
              <a:solidFill>
                <a:srgbClr val="1F2025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73FE535-94A1-4E5D-B190-1D99674EF915}"/>
              </a:ext>
            </a:extLst>
          </p:cNvPr>
          <p:cNvSpPr/>
          <p:nvPr/>
        </p:nvSpPr>
        <p:spPr>
          <a:xfrm>
            <a:off x="0" y="6206532"/>
            <a:ext cx="12192000" cy="651468"/>
          </a:xfrm>
          <a:prstGeom prst="rect">
            <a:avLst/>
          </a:prstGeom>
          <a:solidFill>
            <a:srgbClr val="1F2025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pic>
        <p:nvPicPr>
          <p:cNvPr id="17" name="그래픽 16">
            <a:extLst>
              <a:ext uri="{FF2B5EF4-FFF2-40B4-BE49-F238E27FC236}">
                <a16:creationId xmlns:a16="http://schemas.microsoft.com/office/drawing/2014/main" id="{7A988829-597B-495C-9112-A39D40EF9F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22584" y="6348701"/>
            <a:ext cx="626516" cy="36713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85FFF73-4A9F-8C38-B371-5294A6DE17F3}"/>
                  </a:ext>
                </a:extLst>
              </p:cNvPr>
              <p:cNvSpPr txBox="1"/>
              <p:nvPr/>
            </p:nvSpPr>
            <p:spPr>
              <a:xfrm>
                <a:off x="839099" y="1320900"/>
                <a:ext cx="4560804" cy="44572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latinLnBrk="0">
                  <a:buFontTx/>
                  <a:buChar char="-"/>
                </a:pPr>
                <a:r>
                  <a:rPr lang="en-US" sz="2000"/>
                  <a:t>Layer đầu tiên: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2000"/>
                  <a:t> </a:t>
                </a:r>
              </a:p>
              <a:p>
                <a:pPr marL="457200" latinLnBrk="0"/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2000"/>
                  <a:t>: ma trận feature</a:t>
                </a:r>
              </a:p>
              <a:p>
                <a:pPr marL="285750" indent="-285750" latinLnBrk="0">
                  <a:buFontTx/>
                  <a:buChar char="-"/>
                </a:pPr>
                <a:r>
                  <a:rPr lang="en-US" sz="2000"/>
                  <a:t>Hidden layer thứ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sz="2000"/>
                  <a:t>:</a:t>
                </a:r>
              </a:p>
              <a:p>
                <a:pPr latinLnBrk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000"/>
              </a:p>
              <a:p>
                <a:pPr marL="457200" latinLnBrk="0"/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2000"/>
                  <a:t>: hàm kích hoạt</a:t>
                </a:r>
              </a:p>
              <a:p>
                <a:pPr marL="457200" latinLnBrk="0"/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2000"/>
                  <a:t>: ma trận kề</a:t>
                </a:r>
              </a:p>
              <a:p>
                <a:pPr marL="457200" latinLnBrk="0"/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sz="2000"/>
                  <a:t>: ma trận trọng số</a:t>
                </a:r>
              </a:p>
              <a:p>
                <a:pPr marL="285750" indent="-285750" latinLnBrk="0">
                  <a:buFontTx/>
                  <a:buChar char="-"/>
                </a:pPr>
                <a:r>
                  <a:rPr lang="en-US" sz="2000"/>
                  <a:t>Chuẩn hóa A để “san đều” ảnh hưởng của các node lớn</a:t>
                </a:r>
              </a:p>
              <a:p>
                <a:pPr latinLnBrk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−1/2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𝐴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−1/2</m:t>
                          </m:r>
                        </m:sup>
                      </m:sSup>
                    </m:oMath>
                  </m:oMathPara>
                </a14:m>
                <a:endParaRPr lang="en-US" sz="2000"/>
              </a:p>
              <a:p>
                <a:pPr marL="457200" latinLnBrk="0"/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sz="2000"/>
                  <a:t>: ma trận bậc</a:t>
                </a:r>
              </a:p>
              <a:p>
                <a:pPr marL="285750" indent="-285750" latinLnBrk="0">
                  <a:buFontTx/>
                  <a:buChar char="-"/>
                </a:pPr>
                <a:r>
                  <a:rPr lang="en-US" sz="2000"/>
                  <a:t>Công thức cập nhật lại hidden layer thứ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+1:</m:t>
                    </m:r>
                  </m:oMath>
                </a14:m>
                <a:endParaRPr lang="en-US" sz="2000" b="0"/>
              </a:p>
              <a:p>
                <a:pPr latinLnBrk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−1/2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−1/2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85FFF73-4A9F-8C38-B371-5294A6DE17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099" y="1320900"/>
                <a:ext cx="4560804" cy="4457246"/>
              </a:xfrm>
              <a:prstGeom prst="rect">
                <a:avLst/>
              </a:prstGeom>
              <a:blipFill>
                <a:blip r:embed="rId4"/>
                <a:stretch>
                  <a:fillRect l="-1471" t="-958" r="-24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D32BF2E9-B74F-7826-AB69-979543F29297}"/>
              </a:ext>
            </a:extLst>
          </p:cNvPr>
          <p:cNvGrpSpPr/>
          <p:nvPr/>
        </p:nvGrpSpPr>
        <p:grpSpPr>
          <a:xfrm>
            <a:off x="5604292" y="1758404"/>
            <a:ext cx="6244807" cy="3516564"/>
            <a:chOff x="5604292" y="1041709"/>
            <a:chExt cx="6244807" cy="351656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CCFFB3A-2FCB-A7CD-E0C8-A296EF94DCC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604292" y="1041709"/>
              <a:ext cx="6244807" cy="2751815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58985E9-8BF6-EFD3-77F4-EFEB922A8ADE}"/>
                </a:ext>
              </a:extLst>
            </p:cNvPr>
            <p:cNvSpPr txBox="1"/>
            <p:nvPr/>
          </p:nvSpPr>
          <p:spPr>
            <a:xfrm>
              <a:off x="6091883" y="4188941"/>
              <a:ext cx="18164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Tích chập 2 chiều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20C072C-C00A-26A1-272D-A5B8874CF490}"/>
                </a:ext>
              </a:extLst>
            </p:cNvPr>
            <p:cNvSpPr txBox="1"/>
            <p:nvPr/>
          </p:nvSpPr>
          <p:spPr>
            <a:xfrm>
              <a:off x="9598243" y="4188941"/>
              <a:ext cx="18164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Tích chập đồ thị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270673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142F346-FC6A-493B-995E-DB2FC357CBE3}"/>
              </a:ext>
            </a:extLst>
          </p:cNvPr>
          <p:cNvSpPr txBox="1"/>
          <p:nvPr/>
        </p:nvSpPr>
        <p:spPr>
          <a:xfrm>
            <a:off x="3225116" y="2759168"/>
            <a:ext cx="60122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>
                <a:solidFill>
                  <a:srgbClr val="1F2025"/>
                </a:solidFill>
                <a:latin typeface="+mj-lt"/>
                <a:cs typeface="Arial" panose="020B0604020202020204" pitchFamily="34" charset="0"/>
              </a:rPr>
              <a:t>II. LỌC CỘNG TÁC DỰA TRÊN MẠNG NƠ RON ĐỒ THỊ</a:t>
            </a:r>
            <a:endParaRPr lang="ko-KR" altLang="en-US" sz="3600" b="1" dirty="0">
              <a:solidFill>
                <a:srgbClr val="1F2025"/>
              </a:solidFill>
              <a:latin typeface="+mj-lt"/>
              <a:cs typeface="Arial" panose="020B0604020202020204" pitchFamily="34" charset="0"/>
            </a:endParaRPr>
          </a:p>
        </p:txBody>
      </p:sp>
      <p:pic>
        <p:nvPicPr>
          <p:cNvPr id="7" name="그래픽 6">
            <a:extLst>
              <a:ext uri="{FF2B5EF4-FFF2-40B4-BE49-F238E27FC236}">
                <a16:creationId xmlns:a16="http://schemas.microsoft.com/office/drawing/2014/main" id="{174595B1-92CE-44ED-97FE-F6A897FE48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2402" y="217015"/>
            <a:ext cx="834391" cy="488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6611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ECC80F9-88DA-415C-B69B-55F6C7756629}"/>
              </a:ext>
            </a:extLst>
          </p:cNvPr>
          <p:cNvSpPr txBox="1"/>
          <p:nvPr/>
        </p:nvSpPr>
        <p:spPr>
          <a:xfrm>
            <a:off x="578715" y="465985"/>
            <a:ext cx="80471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>
                <a:solidFill>
                  <a:srgbClr val="1F2025"/>
                </a:solidFill>
                <a:latin typeface="+mj-lt"/>
                <a:cs typeface="Arial" panose="020B0604020202020204" pitchFamily="34" charset="0"/>
              </a:rPr>
              <a:t>1. KIẾN TRÚC TỔNG QUAN CỦA CF MODEL</a:t>
            </a:r>
            <a:endParaRPr lang="ko-KR" altLang="en-US" sz="2400" b="1" dirty="0">
              <a:solidFill>
                <a:srgbClr val="1F2025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73FE535-94A1-4E5D-B190-1D99674EF915}"/>
              </a:ext>
            </a:extLst>
          </p:cNvPr>
          <p:cNvSpPr/>
          <p:nvPr/>
        </p:nvSpPr>
        <p:spPr>
          <a:xfrm>
            <a:off x="0" y="6206532"/>
            <a:ext cx="12192000" cy="651468"/>
          </a:xfrm>
          <a:prstGeom prst="rect">
            <a:avLst/>
          </a:prstGeom>
          <a:solidFill>
            <a:srgbClr val="1F2025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pic>
        <p:nvPicPr>
          <p:cNvPr id="17" name="그래픽 16">
            <a:extLst>
              <a:ext uri="{FF2B5EF4-FFF2-40B4-BE49-F238E27FC236}">
                <a16:creationId xmlns:a16="http://schemas.microsoft.com/office/drawing/2014/main" id="{7A988829-597B-495C-9112-A39D40EF9F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22584" y="6348701"/>
            <a:ext cx="626516" cy="36713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C078DD3-B789-BB44-4308-6E225F9497AA}"/>
              </a:ext>
            </a:extLst>
          </p:cNvPr>
          <p:cNvSpPr txBox="1">
            <a:spLocks/>
          </p:cNvSpPr>
          <p:nvPr/>
        </p:nvSpPr>
        <p:spPr>
          <a:xfrm>
            <a:off x="1066800" y="1280161"/>
            <a:ext cx="10155783" cy="214883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 algn="just" latinLnBrk="0">
              <a:spcBef>
                <a:spcPts val="300"/>
              </a:spcBef>
              <a:spcAft>
                <a:spcPts val="300"/>
              </a:spcAft>
              <a:buFontTx/>
              <a:buChar char="-"/>
            </a:pPr>
            <a:r>
              <a:rPr lang="en-US" sz="2000"/>
              <a:t>Embedding: user/item -&gt; vector </a:t>
            </a:r>
          </a:p>
          <a:p>
            <a:pPr marL="742950" lvl="1" indent="-285750" algn="just" latinLnBrk="0">
              <a:spcBef>
                <a:spcPts val="300"/>
              </a:spcBef>
              <a:spcAft>
                <a:spcPts val="300"/>
              </a:spcAft>
              <a:buFontTx/>
              <a:buChar char="-"/>
            </a:pPr>
            <a:r>
              <a:rPr lang="en-US" sz="2000"/>
              <a:t>Các thông tin thường dùng để embedding là các thuộc tính mô tả của user, item (tuổi, giới tính, học vấn…/thể loại/tác giả…)</a:t>
            </a:r>
          </a:p>
          <a:p>
            <a:pPr marL="285750" indent="-285750" algn="just" latinLnBrk="0">
              <a:spcBef>
                <a:spcPts val="300"/>
              </a:spcBef>
              <a:spcAft>
                <a:spcPts val="300"/>
              </a:spcAft>
              <a:buFontTx/>
              <a:buChar char="-"/>
            </a:pPr>
            <a:r>
              <a:rPr lang="en-US" sz="2000"/>
              <a:t>Interaction modeling: dựng lại các tương tác lịch sử </a:t>
            </a:r>
          </a:p>
          <a:p>
            <a:pPr marL="742950" lvl="1" indent="-285750" algn="just" latinLnBrk="0">
              <a:spcBef>
                <a:spcPts val="300"/>
              </a:spcBef>
              <a:spcAft>
                <a:spcPts val="300"/>
              </a:spcAft>
              <a:buFontTx/>
              <a:buChar char="-"/>
            </a:pPr>
            <a:r>
              <a:rPr lang="en-US" sz="2000"/>
              <a:t>Interaction function: phép nhân ma trận, neural network, Euclide distance…</a:t>
            </a:r>
          </a:p>
          <a:p>
            <a:pPr marL="285750" indent="-285750" algn="just" latinLnBrk="0">
              <a:spcBef>
                <a:spcPts val="300"/>
              </a:spcBef>
              <a:spcAft>
                <a:spcPts val="300"/>
              </a:spcAft>
              <a:buFontTx/>
              <a:buChar char="-"/>
            </a:pPr>
            <a:r>
              <a:rPr lang="en-US" sz="2000"/>
              <a:t>Prediction Fucntion: dự đoán score</a:t>
            </a:r>
          </a:p>
        </p:txBody>
      </p:sp>
      <p:pic>
        <p:nvPicPr>
          <p:cNvPr id="4" name="Picture 3" descr="A picture containing text, screenshot, diagram, line&#10;&#10;Description automatically generated">
            <a:extLst>
              <a:ext uri="{FF2B5EF4-FFF2-40B4-BE49-F238E27FC236}">
                <a16:creationId xmlns:a16="http://schemas.microsoft.com/office/drawing/2014/main" id="{F86A0CB5-2A41-A5A5-F404-F8544F2051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8538" y="3429000"/>
            <a:ext cx="6748728" cy="2648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9848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ECC80F9-88DA-415C-B69B-55F6C7756629}"/>
              </a:ext>
            </a:extLst>
          </p:cNvPr>
          <p:cNvSpPr txBox="1"/>
          <p:nvPr/>
        </p:nvSpPr>
        <p:spPr>
          <a:xfrm>
            <a:off x="578715" y="465985"/>
            <a:ext cx="80471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>
                <a:solidFill>
                  <a:srgbClr val="1F2025"/>
                </a:solidFill>
                <a:latin typeface="+mj-lt"/>
                <a:cs typeface="Arial" panose="020B0604020202020204" pitchFamily="34" charset="0"/>
              </a:rPr>
              <a:t>VẤN ĐỀ CỦA EMBEDDING FUNCTION</a:t>
            </a:r>
            <a:endParaRPr lang="ko-KR" altLang="en-US" sz="2400" b="1" dirty="0">
              <a:solidFill>
                <a:srgbClr val="1F2025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73FE535-94A1-4E5D-B190-1D99674EF915}"/>
              </a:ext>
            </a:extLst>
          </p:cNvPr>
          <p:cNvSpPr/>
          <p:nvPr/>
        </p:nvSpPr>
        <p:spPr>
          <a:xfrm>
            <a:off x="0" y="6206532"/>
            <a:ext cx="12192000" cy="651468"/>
          </a:xfrm>
          <a:prstGeom prst="rect">
            <a:avLst/>
          </a:prstGeom>
          <a:solidFill>
            <a:srgbClr val="1F2025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pic>
        <p:nvPicPr>
          <p:cNvPr id="17" name="그래픽 16">
            <a:extLst>
              <a:ext uri="{FF2B5EF4-FFF2-40B4-BE49-F238E27FC236}">
                <a16:creationId xmlns:a16="http://schemas.microsoft.com/office/drawing/2014/main" id="{7A988829-597B-495C-9112-A39D40EF9F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22584" y="6348701"/>
            <a:ext cx="626516" cy="36713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C078DD3-B789-BB44-4308-6E225F9497A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66801" y="1280161"/>
                <a:ext cx="4307839" cy="4541519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285750" indent="-285750" algn="just" latinLnBrk="0">
                  <a:spcBef>
                    <a:spcPts val="300"/>
                  </a:spcBef>
                  <a:spcAft>
                    <a:spcPts val="300"/>
                  </a:spcAft>
                  <a:buFontTx/>
                  <a:buChar char="-"/>
                </a:pPr>
                <a:r>
                  <a:rPr lang="en-US"/>
                  <a:t>Hạn chế: Embedding function chỉ mới làm việc trên các thuộc tính mô tả, chưa xem xét đến thông tin tương tác user-item</a:t>
                </a:r>
              </a:p>
              <a:p>
                <a:pPr marL="285750" indent="-285750" algn="just" latinLnBrk="0">
                  <a:spcBef>
                    <a:spcPts val="300"/>
                  </a:spcBef>
                  <a:spcAft>
                    <a:spcPts val="300"/>
                  </a:spcAft>
                  <a:buFontTx/>
                  <a:buChar char="-"/>
                </a:pPr>
                <a:r>
                  <a:rPr lang="en-US"/>
                  <a:t>Giải pháp: sử dụng các kết nối bậc cao giữa user-item để mã hóa tín hiệu cộng tác trong đồ thị tương tác =&gt; </a:t>
                </a:r>
                <a:r>
                  <a:rPr lang="en-US" b="1"/>
                  <a:t>NGCF</a:t>
                </a:r>
              </a:p>
              <a:p>
                <a:pPr marL="285750" indent="-285750" algn="just" latinLnBrk="0">
                  <a:spcBef>
                    <a:spcPts val="300"/>
                  </a:spcBef>
                  <a:spcAft>
                    <a:spcPts val="300"/>
                  </a:spcAft>
                  <a:buFontTx/>
                  <a:buChar char="-"/>
                </a:pPr>
                <a:r>
                  <a:rPr lang="en-US"/>
                  <a:t>Ví dụ:</a:t>
                </a:r>
              </a:p>
              <a:p>
                <a:pPr marL="742950" lvl="1" indent="-285750" algn="just" latinLnBrk="0">
                  <a:spcBef>
                    <a:spcPts val="300"/>
                  </a:spcBef>
                  <a:spcAft>
                    <a:spcPts val="300"/>
                  </a:spcAft>
                  <a:buFontTx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/>
                  <a:t> tương tự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/>
                  <a:t> vì cùng tương tác với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b="0"/>
              </a:p>
              <a:p>
                <a:pPr marL="742950" lvl="1" indent="-285750" algn="just" latinLnBrk="0">
                  <a:spcBef>
                    <a:spcPts val="300"/>
                  </a:spcBef>
                  <a:spcAft>
                    <a:spcPts val="300"/>
                  </a:spcAft>
                  <a:buFontTx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/>
                  <a:t> có khả năng thích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/>
                  <a:t> vì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/>
                  <a:t> đã tương tác với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endParaRPr lang="en-US" b="0"/>
              </a:p>
              <a:p>
                <a:pPr marL="742950" lvl="1" indent="-285750" algn="just" latinLnBrk="0">
                  <a:spcBef>
                    <a:spcPts val="300"/>
                  </a:spcBef>
                  <a:spcAft>
                    <a:spcPts val="300"/>
                  </a:spcAft>
                  <a:buFontTx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/>
                  <a:t> có thể thích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/>
                  <a:t> hơn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r>
                  <a:rPr lang="en-US"/>
                  <a:t> vì có 2 đường nối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/>
                  <a:t> trong khi chỉ có 1 đường nối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C078DD3-B789-BB44-4308-6E225F9497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801" y="1280161"/>
                <a:ext cx="4307839" cy="4541519"/>
              </a:xfrm>
              <a:prstGeom prst="rect">
                <a:avLst/>
              </a:prstGeom>
              <a:blipFill>
                <a:blip r:embed="rId4"/>
                <a:stretch>
                  <a:fillRect l="-1132" t="-671" r="-2263" b="-32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A diagram of a graph and a diagram of a graph&#10;&#10;Description automatically generated with low confidence">
            <a:extLst>
              <a:ext uri="{FF2B5EF4-FFF2-40B4-BE49-F238E27FC236}">
                <a16:creationId xmlns:a16="http://schemas.microsoft.com/office/drawing/2014/main" id="{5019C304-CE62-2042-1B28-330CBFB42BE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2214" y="1510030"/>
            <a:ext cx="5740370" cy="2604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412131"/>
      </p:ext>
    </p:extLst>
  </p:cSld>
  <p:clrMapOvr>
    <a:masterClrMapping/>
  </p:clrMapOvr>
</p:sld>
</file>

<file path=ppt/theme/theme1.xml><?xml version="1.0" encoding="utf-8"?>
<a:theme xmlns:a="http://schemas.openxmlformats.org/drawingml/2006/main" name="PPTMON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1F2025"/>
        </a:solidFill>
        <a:ln w="9525" cap="flat">
          <a:noFill/>
          <a:prstDash val="solid"/>
          <a:miter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l">
          <a:defRPr/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11388</TotalTime>
  <Words>1746</Words>
  <Application>Microsoft Macintosh PowerPoint</Application>
  <PresentationFormat>Widescreen</PresentationFormat>
  <Paragraphs>202</Paragraphs>
  <Slides>31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8" baseType="lpstr">
      <vt:lpstr>맑은 고딕</vt:lpstr>
      <vt:lpstr>Arial</vt:lpstr>
      <vt:lpstr>Calibri</vt:lpstr>
      <vt:lpstr>Cambria Math</vt:lpstr>
      <vt:lpstr>Symbol</vt:lpstr>
      <vt:lpstr>Tahoma</vt:lpstr>
      <vt:lpstr>PPTMON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5</dc:creator>
  <cp:lastModifiedBy>Hung Minh Vu</cp:lastModifiedBy>
  <cp:revision>328</cp:revision>
  <dcterms:created xsi:type="dcterms:W3CDTF">2019-04-06T05:20:47Z</dcterms:created>
  <dcterms:modified xsi:type="dcterms:W3CDTF">2023-07-06T14:07:37Z</dcterms:modified>
</cp:coreProperties>
</file>